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19" r:id="rId2"/>
    <p:sldId id="420" r:id="rId3"/>
    <p:sldId id="421" r:id="rId4"/>
    <p:sldId id="422" r:id="rId5"/>
    <p:sldId id="423" r:id="rId6"/>
    <p:sldId id="471" r:id="rId7"/>
    <p:sldId id="424" r:id="rId8"/>
    <p:sldId id="425" r:id="rId9"/>
    <p:sldId id="426" r:id="rId10"/>
    <p:sldId id="470" r:id="rId11"/>
    <p:sldId id="427" r:id="rId12"/>
    <p:sldId id="428" r:id="rId13"/>
    <p:sldId id="402" r:id="rId14"/>
    <p:sldId id="406" r:id="rId15"/>
    <p:sldId id="434" r:id="rId16"/>
    <p:sldId id="435" r:id="rId17"/>
    <p:sldId id="436" r:id="rId18"/>
    <p:sldId id="468" r:id="rId19"/>
    <p:sldId id="431" r:id="rId20"/>
    <p:sldId id="438" r:id="rId21"/>
    <p:sldId id="454" r:id="rId22"/>
    <p:sldId id="455" r:id="rId23"/>
    <p:sldId id="464" r:id="rId24"/>
    <p:sldId id="433" r:id="rId25"/>
    <p:sldId id="439" r:id="rId26"/>
    <p:sldId id="437" r:id="rId27"/>
    <p:sldId id="459" r:id="rId28"/>
    <p:sldId id="460" r:id="rId29"/>
    <p:sldId id="461" r:id="rId30"/>
    <p:sldId id="442" r:id="rId31"/>
    <p:sldId id="446" r:id="rId32"/>
    <p:sldId id="467" r:id="rId33"/>
    <p:sldId id="450" r:id="rId34"/>
    <p:sldId id="463" r:id="rId35"/>
    <p:sldId id="432" r:id="rId36"/>
    <p:sldId id="451" r:id="rId37"/>
    <p:sldId id="452" r:id="rId38"/>
    <p:sldId id="453" r:id="rId39"/>
    <p:sldId id="368" r:id="rId40"/>
    <p:sldId id="377" r:id="rId41"/>
    <p:sldId id="371" r:id="rId42"/>
    <p:sldId id="469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15F"/>
    <a:srgbClr val="FEF86C"/>
    <a:srgbClr val="E0CDA9"/>
    <a:srgbClr val="FFFDD5"/>
    <a:srgbClr val="F791B8"/>
    <a:srgbClr val="BF8F00"/>
    <a:srgbClr val="B7AE01"/>
    <a:srgbClr val="D2C2B8"/>
    <a:srgbClr val="E3D9D3"/>
    <a:srgbClr val="A58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9" autoAdjust="0"/>
    <p:restoredTop sz="95644" autoAdjust="0"/>
  </p:normalViewPr>
  <p:slideViewPr>
    <p:cSldViewPr>
      <p:cViewPr varScale="1">
        <p:scale>
          <a:sx n="76" d="100"/>
          <a:sy n="76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D13CE-D7B5-4CB0-A19D-D76D7F2CDAE4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5ECD-249C-4456-A3E6-E27D07F0450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32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6F9C39-46B0-47EF-989E-89A805AC975A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CA5F6C-C6BD-417F-B8DA-67DF247DD07C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146175" y="68738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15365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latin typeface="Arial" charset="0"/>
              </a:rPr>
              <a:t>Ce</a:t>
            </a:r>
            <a:r>
              <a:rPr lang="en-GB" smtClean="0">
                <a:latin typeface="Arial" charset="0"/>
              </a:rPr>
              <a:t> site permet de :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Arial" charset="0"/>
              </a:rPr>
              <a:t>- vous informer sur les différentes formations en France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Arial" charset="0"/>
              </a:rPr>
              <a:t>- déposer sa candidature aux formations post-bacs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mtClean="0">
              <a:latin typeface="Arial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87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65ECD-249C-4456-A3E6-E27D07F0450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39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fld id="{2D7B5E74-2F74-4FFC-813A-3439FBD541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731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0CDA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05D1-83E8-4FC1-846F-0DF1F25506EC}" type="datetimeFigureOut">
              <a:rPr lang="fr-FR" smtClean="0"/>
              <a:pPr/>
              <a:t>19/01/2018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05AA-EA52-4BE4-B9FF-11CE839AA34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ssion-postbac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dmission-postbac.f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-6350" y="-2282825"/>
            <a:ext cx="5095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8800" dirty="0" smtClean="0">
              <a:ln w="9525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100000">
                    <a:srgbClr val="26C4EC"/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8800" dirty="0" smtClean="0">
              <a:ln w="9525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100000">
                    <a:srgbClr val="26C4EC"/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4000" dirty="0" smtClean="0">
              <a:ln w="9525">
                <a:solidFill>
                  <a:srgbClr val="E0115F"/>
                </a:solidFill>
                <a:prstDash val="solid"/>
              </a:ln>
              <a:gradFill>
                <a:gsLst>
                  <a:gs pos="0">
                    <a:srgbClr val="E0115F"/>
                  </a:gs>
                  <a:gs pos="100000">
                    <a:srgbClr val="FEF86C"/>
                  </a:gs>
                </a:gsLst>
                <a:lin ang="16200000" scaled="1"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fr-FR" sz="8800" dirty="0" smtClean="0">
                <a:ln w="9525">
                  <a:solidFill>
                    <a:srgbClr val="E0115F"/>
                  </a:solidFill>
                  <a:prstDash val="solid"/>
                </a:ln>
                <a:gradFill>
                  <a:gsLst>
                    <a:gs pos="0">
                      <a:srgbClr val="E0115F"/>
                    </a:gs>
                    <a:gs pos="100000">
                      <a:srgbClr val="FEF86C"/>
                    </a:gs>
                  </a:gsLst>
                  <a:lin ang="16200000" scaled="1"/>
                </a:gradFill>
                <a:effectLst>
                  <a:outerShdw blurRad="12700" dist="38100" dir="2700000" algn="tl" rotWithShape="0">
                    <a:srgbClr val="E0115F"/>
                  </a:outerShdw>
                </a:effectLst>
                <a:latin typeface="Lucida Handwriting" panose="03010101010101010101" pitchFamily="66" charset="0"/>
              </a:rPr>
              <a:t>APRÈS </a:t>
            </a:r>
            <a:r>
              <a:rPr lang="fr-FR" sz="8800" dirty="0">
                <a:ln w="9525">
                  <a:solidFill>
                    <a:srgbClr val="E0115F"/>
                  </a:solidFill>
                  <a:prstDash val="solid"/>
                </a:ln>
                <a:gradFill>
                  <a:gsLst>
                    <a:gs pos="0">
                      <a:srgbClr val="E0115F"/>
                    </a:gs>
                    <a:gs pos="100000">
                      <a:srgbClr val="FEF86C"/>
                    </a:gs>
                  </a:gsLst>
                  <a:lin ang="16200000" scaled="1"/>
                </a:gradFill>
                <a:effectLst>
                  <a:outerShdw blurRad="12700" dist="38100" dir="2700000" algn="tl" rotWithShape="0">
                    <a:srgbClr val="E0115F"/>
                  </a:outerShdw>
                </a:effectLst>
                <a:latin typeface="Lucida Handwriting" panose="03010101010101010101" pitchFamily="66" charset="0"/>
              </a:rPr>
              <a:t>LE </a:t>
            </a:r>
            <a:r>
              <a:rPr lang="fr-FR" sz="8800" dirty="0" smtClean="0">
                <a:ln w="9525">
                  <a:solidFill>
                    <a:srgbClr val="E0115F"/>
                  </a:solidFill>
                  <a:prstDash val="solid"/>
                </a:ln>
                <a:gradFill>
                  <a:gsLst>
                    <a:gs pos="0">
                      <a:srgbClr val="E0115F"/>
                    </a:gs>
                    <a:gs pos="100000">
                      <a:srgbClr val="FEF86C"/>
                    </a:gs>
                  </a:gsLst>
                  <a:lin ang="16200000" scaled="1"/>
                </a:gradFill>
                <a:effectLst>
                  <a:outerShdw blurRad="12700" dist="38100" dir="2700000" algn="tl" rotWithShape="0">
                    <a:srgbClr val="E0115F"/>
                  </a:outerShdw>
                </a:effectLst>
                <a:latin typeface="Lucida Handwriting" panose="03010101010101010101" pitchFamily="66" charset="0"/>
              </a:rPr>
              <a:t>BAC</a:t>
            </a:r>
            <a:endParaRPr lang="fr-FR" sz="8800" dirty="0">
              <a:ln w="9525">
                <a:solidFill>
                  <a:srgbClr val="E0115F"/>
                </a:solidFill>
                <a:prstDash val="solid"/>
              </a:ln>
              <a:gradFill>
                <a:gsLst>
                  <a:gs pos="0">
                    <a:srgbClr val="E0115F"/>
                  </a:gs>
                  <a:gs pos="100000">
                    <a:srgbClr val="FEF86C"/>
                  </a:gs>
                </a:gsLst>
                <a:lin ang="16200000" scaled="1"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9600" b="1" dirty="0">
              <a:ln w="6600">
                <a:noFill/>
                <a:prstDash val="solid"/>
              </a:ln>
              <a:solidFill>
                <a:srgbClr val="E0115F"/>
              </a:solidFill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9600" b="1" dirty="0">
              <a:ln w="6600">
                <a:noFill/>
                <a:prstDash val="solid"/>
              </a:ln>
              <a:solidFill>
                <a:srgbClr val="26C4EC"/>
              </a:solidFill>
              <a:ea typeface="+mj-ea"/>
              <a:cs typeface="+mj-cs"/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3200" b="1" dirty="0">
              <a:solidFill>
                <a:srgbClr val="611989"/>
              </a:solidFill>
              <a:latin typeface="Arial Narrow" pitchFamily="34" charset="0"/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4000" b="1" u="sng" dirty="0">
              <a:solidFill>
                <a:srgbClr val="611989"/>
              </a:solidFill>
              <a:latin typeface="Arial Narrow" pitchFamily="34" charset="0"/>
              <a:hlinkClick r:id="rId3"/>
            </a:endParaRPr>
          </a:p>
          <a:p>
            <a:pPr marL="325438" indent="-325438" algn="r">
              <a:lnSpc>
                <a:spcPct val="80000"/>
              </a:lnSpc>
              <a:spcBef>
                <a:spcPts val="10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2400" i="1" dirty="0">
              <a:solidFill>
                <a:srgbClr val="FF9933"/>
              </a:solidFill>
            </a:endParaRPr>
          </a:p>
          <a:p>
            <a:pPr marL="325438" indent="-325438" algn="r">
              <a:lnSpc>
                <a:spcPct val="80000"/>
              </a:lnSpc>
              <a:spcBef>
                <a:spcPts val="10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4000" b="1" u="sng" dirty="0">
              <a:solidFill>
                <a:srgbClr val="666633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5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2000" b="1" dirty="0">
              <a:solidFill>
                <a:srgbClr val="666633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3200" b="1" u="sng" dirty="0">
              <a:solidFill>
                <a:srgbClr val="666633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6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en-GB" sz="2400" b="1" u="sng" dirty="0">
                <a:solidFill>
                  <a:srgbClr val="666633"/>
                </a:solidFill>
                <a:latin typeface="Arial Narrow" pitchFamily="34" charset="0"/>
              </a:rPr>
              <a:t>  </a:t>
            </a:r>
          </a:p>
          <a:p>
            <a:pPr marL="325438" indent="-325438" algn="r">
              <a:lnSpc>
                <a:spcPct val="80000"/>
              </a:lnSpc>
              <a:spcBef>
                <a:spcPts val="600"/>
              </a:spcBef>
              <a:buClr>
                <a:srgbClr val="00CC99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2400" b="1" u="sng" dirty="0">
              <a:solidFill>
                <a:srgbClr val="00CC99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400"/>
              </a:spcBef>
              <a:buClr>
                <a:srgbClr val="FF6600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en-GB" sz="1600" dirty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en-GB" sz="1600" dirty="0">
                <a:solidFill>
                  <a:srgbClr val="FF6600"/>
                </a:solidFill>
                <a:latin typeface="Arial Narrow" pitchFamily="34" charset="0"/>
              </a:rPr>
            </a:br>
            <a:r>
              <a:rPr lang="en-GB" sz="1600" dirty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en-GB" sz="1600" dirty="0">
                <a:solidFill>
                  <a:srgbClr val="FF6600"/>
                </a:solidFill>
                <a:latin typeface="Arial Narrow" pitchFamily="34" charset="0"/>
              </a:rPr>
            </a:br>
            <a:endParaRPr lang="en-GB" sz="1600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78050" y="5070053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E0115F"/>
                </a:solidFill>
              </a:rPr>
              <a:t>CIO d’Ermont</a:t>
            </a:r>
          </a:p>
          <a:p>
            <a:pPr algn="ctr"/>
            <a:r>
              <a:rPr lang="fr-FR" sz="2000" b="1" dirty="0">
                <a:solidFill>
                  <a:srgbClr val="E0115F"/>
                </a:solidFill>
              </a:rPr>
              <a:t>37 bis rue Maurice Berteaux</a:t>
            </a:r>
          </a:p>
          <a:p>
            <a:pPr algn="ctr"/>
            <a:r>
              <a:rPr lang="fr-FR" sz="2000" b="1" dirty="0" smtClean="0">
                <a:solidFill>
                  <a:srgbClr val="E0115F"/>
                </a:solidFill>
              </a:rPr>
              <a:t>01 34 15 71 60</a:t>
            </a:r>
            <a:endParaRPr lang="fr-FR" sz="2000" b="1" dirty="0">
              <a:solidFill>
                <a:srgbClr val="E0115F"/>
              </a:solidFill>
            </a:endParaRPr>
          </a:p>
          <a:p>
            <a:pPr algn="ctr"/>
            <a:r>
              <a:rPr lang="fr-FR" sz="2000" b="1" dirty="0">
                <a:solidFill>
                  <a:srgbClr val="E0115F"/>
                </a:solidFill>
              </a:rPr>
              <a:t>cio-ermont@ac-versailles.fr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88" y="188640"/>
            <a:ext cx="2645024" cy="2645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90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Nouveauté !!!!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24136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="/>
            </a:pPr>
            <a:r>
              <a:rPr lang="fr-FR" sz="2200" b="1" dirty="0" smtClean="0">
                <a:ln>
                  <a:solidFill>
                    <a:srgbClr val="E0115F"/>
                  </a:solidFill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La MANAA </a:t>
            </a:r>
            <a:r>
              <a:rPr lang="fr-FR" sz="2200" dirty="0" smtClean="0"/>
              <a:t>ainsi </a:t>
            </a:r>
            <a:r>
              <a:rPr lang="fr-FR" sz="2200" dirty="0"/>
              <a:t>que les BTS en arts appliqués et les DMA (diplômes des métiers d'arts</a:t>
            </a:r>
            <a:r>
              <a:rPr lang="fr-FR" sz="2200" dirty="0" smtClean="0"/>
              <a:t>), seront remplacés par </a:t>
            </a:r>
            <a:r>
              <a:rPr lang="fr-FR" sz="2200" dirty="0"/>
              <a:t>à un tout nouveau diplôme </a:t>
            </a:r>
            <a:r>
              <a:rPr lang="fr-FR" sz="2200" dirty="0" smtClean="0"/>
              <a:t>dès </a:t>
            </a:r>
            <a:r>
              <a:rPr lang="fr-FR" sz="2200" dirty="0"/>
              <a:t>2018 dans certaines académies</a:t>
            </a:r>
            <a:r>
              <a:rPr lang="fr-FR" sz="22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484" y="2636912"/>
            <a:ext cx="73749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E0115F"/>
                </a:solidFill>
              </a:rPr>
              <a:t>le DNMADE (diplôme national des métiers d’art et du design).</a:t>
            </a:r>
          </a:p>
          <a:p>
            <a:endParaRPr lang="fr-FR" dirty="0" smtClean="0"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  <a:sym typeface="Webdings" pitchFamily="18" charset="2"/>
            </a:endParaRPr>
          </a:p>
          <a:p>
            <a:r>
              <a:rPr lang="fr-FR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dirty="0"/>
              <a:t> </a:t>
            </a:r>
            <a:r>
              <a:rPr lang="fr-FR" sz="2200" b="1" dirty="0">
                <a:ln>
                  <a:solidFill>
                    <a:srgbClr val="E0115F"/>
                  </a:solidFill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Avantage :</a:t>
            </a:r>
            <a:r>
              <a:rPr lang="fr-FR" sz="2200" dirty="0" smtClean="0"/>
              <a:t> 	le </a:t>
            </a:r>
            <a:r>
              <a:rPr lang="fr-FR" sz="2200" dirty="0"/>
              <a:t>grade licence</a:t>
            </a:r>
          </a:p>
          <a:p>
            <a:r>
              <a:rPr lang="fr-FR" sz="2200" dirty="0"/>
              <a:t> </a:t>
            </a:r>
            <a:r>
              <a:rPr lang="fr-FR" sz="2200" dirty="0" smtClean="0"/>
              <a:t>		Standardisation </a:t>
            </a:r>
            <a:r>
              <a:rPr lang="fr-FR" sz="2200" dirty="0"/>
              <a:t>à l’échelle </a:t>
            </a:r>
            <a:r>
              <a:rPr lang="fr-FR" sz="2200" dirty="0" smtClean="0"/>
              <a:t>européenne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548865" y="4437112"/>
            <a:ext cx="80752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 smtClean="0">
                <a:ln>
                  <a:solidFill>
                    <a:srgbClr val="E0115F"/>
                  </a:solidFill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La sélection :</a:t>
            </a:r>
            <a:r>
              <a:rPr lang="fr-FR" sz="2200" dirty="0" smtClean="0"/>
              <a:t> </a:t>
            </a:r>
            <a:r>
              <a:rPr lang="fr-FR" sz="2200" dirty="0"/>
              <a:t>prendra en compte différents critères – </a:t>
            </a:r>
            <a:r>
              <a:rPr lang="fr-FR" sz="2200" b="1" dirty="0"/>
              <a:t>à définir </a:t>
            </a:r>
            <a:r>
              <a:rPr lang="fr-FR" sz="2200" dirty="0"/>
              <a:t>– qui donneront leurs chances à tous les lycéens, </a:t>
            </a:r>
            <a:r>
              <a:rPr lang="fr-FR" sz="2200" b="1" dirty="0"/>
              <a:t>quelle que soit leur voie</a:t>
            </a:r>
            <a:r>
              <a:rPr lang="fr-FR" sz="2200" dirty="0" smtClean="0"/>
              <a:t>.</a:t>
            </a:r>
          </a:p>
          <a:p>
            <a:endParaRPr lang="fr-FR" sz="2200" dirty="0"/>
          </a:p>
          <a:p>
            <a:r>
              <a:rPr lang="fr-FR" sz="2200" dirty="0" smtClean="0"/>
              <a:t> </a:t>
            </a:r>
            <a:r>
              <a:rPr lang="fr-FR" sz="2200" dirty="0"/>
              <a:t>La première année du cursus, </a:t>
            </a:r>
            <a:r>
              <a:rPr lang="fr-FR" sz="2200" b="1" dirty="0"/>
              <a:t>obligatoire pour tous </a:t>
            </a:r>
            <a:r>
              <a:rPr lang="fr-FR" sz="2200" dirty="0"/>
              <a:t>contrairement à la MANAA, sera “une année d’orientation, de consolidation et d’acquisition des fondamentaux”.</a:t>
            </a:r>
            <a:endParaRPr lang="fr-FR" sz="2200" dirty="0">
              <a:solidFill>
                <a:srgbClr val="E01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contenu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616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FR" sz="2400" b="1" smtClean="0">
              <a:solidFill>
                <a:srgbClr val="FF0066"/>
              </a:solidFill>
              <a:latin typeface="Arial Narrow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fr-FR" sz="2400" b="1" smtClean="0">
              <a:solidFill>
                <a:srgbClr val="7030A0"/>
              </a:solidFill>
              <a:latin typeface="Arial Narrow" pitchFamily="34" charset="0"/>
            </a:endParaRPr>
          </a:p>
          <a:p>
            <a:pPr eaLnBrk="1" hangingPunct="1">
              <a:buFont typeface="Arial" charset="0"/>
              <a:buNone/>
            </a:pPr>
            <a:endParaRPr lang="fr-FR" sz="2400" smtClean="0">
              <a:solidFill>
                <a:srgbClr val="FF006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u texte 5"/>
          <p:cNvSpPr txBox="1">
            <a:spLocks noGrp="1"/>
          </p:cNvSpPr>
          <p:nvPr>
            <p:ph type="title"/>
          </p:nvPr>
        </p:nvSpPr>
        <p:spPr>
          <a:xfrm>
            <a:off x="0" y="255131"/>
            <a:ext cx="9144000" cy="64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Les BTS et les DUT</a:t>
            </a:r>
          </a:p>
        </p:txBody>
      </p:sp>
      <p:graphicFrame>
        <p:nvGraphicFramePr>
          <p:cNvPr id="2359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30111"/>
              </p:ext>
            </p:extLst>
          </p:nvPr>
        </p:nvGraphicFramePr>
        <p:xfrm>
          <a:off x="89756" y="1052736"/>
          <a:ext cx="8964488" cy="56896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03648"/>
                <a:gridCol w="3600400"/>
                <a:gridCol w="396044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Diplôme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11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0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BTS:</a:t>
                      </a:r>
                      <a:r>
                        <a:rPr lang="fr-FR" sz="18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Brevet de Technicien Supérieur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11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0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DUT:</a:t>
                      </a:r>
                      <a:r>
                        <a:rPr lang="fr-FR" sz="18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Diplôme Universitaire de Technologie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115F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Recrutement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Sélection sur dossier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(35% de bacheliers technologiques)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Sélection sur dossier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(65% de bacheliers généraux)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Lieu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 de Techniciens Supérieurs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(en lycées publics ou privés)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Institut Universitaire de Technologie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Effectif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Une trentaine d’élèves par classe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(même ambiance qu’en terminale)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à 100 étudiants par promotion (encadrement + soutenu qu’à l’université)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 à 35h de cours;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2/3 d’enseignement professionnel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à 12 semaines de stages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 à 40h de cours;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1/2  d’enseignement professionnel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de 10 semaines de stages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Finalité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Orientation des études vers un métier précis (plus de 130 spécialités)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Approche généraliste d’une spécialité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(25 DUT – 41 spécialités selon les options) 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Sanction des études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Examen terminal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Contrôle continu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Poursuite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1" kern="1200" dirty="0" smtClean="0">
                          <a:ln w="6600">
                            <a:noFill/>
                            <a:prstDash val="solid"/>
                          </a:ln>
                          <a:solidFill>
                            <a:srgbClr val="E0115F"/>
                          </a:solidFill>
                          <a:latin typeface="+mj-lt"/>
                          <a:ea typeface="+mj-ea"/>
                          <a:cs typeface="+mj-cs"/>
                        </a:rPr>
                        <a:t>d’études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Licence professionnelle, L2 ou L3, écoles d’ingénieurs, écoles de commerce…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étudiant sur 2 de BTS continue des études, 89% des DUT poursuivent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1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0CDA9">
                            <a:tint val="66000"/>
                            <a:satMod val="160000"/>
                          </a:srgbClr>
                        </a:gs>
                        <a:gs pos="50000">
                          <a:srgbClr val="E0CDA9">
                            <a:tint val="44500"/>
                            <a:satMod val="160000"/>
                          </a:srgbClr>
                        </a:gs>
                        <a:gs pos="100000">
                          <a:srgbClr val="E0CDA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8256" y="692696"/>
            <a:ext cx="9107488" cy="61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5438" indent="-325438"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Le principe :</a:t>
            </a:r>
            <a:endParaRPr lang="fr-FR" sz="2400" dirty="0">
              <a:solidFill>
                <a:srgbClr val="E0115F"/>
              </a:solidFill>
            </a:endParaRP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Trouver </a:t>
            </a:r>
            <a:r>
              <a:rPr lang="fr-FR" sz="2000" dirty="0">
                <a:solidFill>
                  <a:srgbClr val="000000"/>
                </a:solidFill>
              </a:rPr>
              <a:t>un employeur et signer un contrat de travail </a:t>
            </a:r>
            <a:r>
              <a:rPr lang="fr-FR" sz="2000" dirty="0" smtClean="0">
                <a:solidFill>
                  <a:srgbClr val="000000"/>
                </a:solidFill>
              </a:rPr>
              <a:t>pour la </a:t>
            </a:r>
            <a:r>
              <a:rPr lang="fr-FR" sz="2000" dirty="0">
                <a:solidFill>
                  <a:srgbClr val="000000"/>
                </a:solidFill>
              </a:rPr>
              <a:t>durée de la formation.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Temps </a:t>
            </a:r>
            <a:r>
              <a:rPr lang="fr-FR" sz="2000" dirty="0">
                <a:solidFill>
                  <a:srgbClr val="000000"/>
                </a:solidFill>
              </a:rPr>
              <a:t>partagé entre l’entreprise et le centre de formation.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Statut </a:t>
            </a:r>
            <a:r>
              <a:rPr lang="fr-FR" sz="2000" dirty="0">
                <a:solidFill>
                  <a:srgbClr val="000000"/>
                </a:solidFill>
              </a:rPr>
              <a:t>de salarié et non d’étudiant.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Attention </a:t>
            </a:r>
            <a:r>
              <a:rPr lang="fr-FR" sz="2000" dirty="0">
                <a:solidFill>
                  <a:srgbClr val="000000"/>
                </a:solidFill>
              </a:rPr>
              <a:t>à la charge de travail importante.</a:t>
            </a:r>
          </a:p>
          <a:p>
            <a:pPr marL="325438" lvl="1" indent="-325438">
              <a:spcBef>
                <a:spcPts val="800"/>
              </a:spcBef>
              <a:buClr>
                <a:schemeClr val="accent6"/>
              </a:buClr>
              <a:buSzPct val="45000"/>
              <a:buFont typeface="Webdings" panose="05030102010509060703" pitchFamily="18" charset="2"/>
              <a:buChar char="=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GB" sz="800" dirty="0">
              <a:solidFill>
                <a:srgbClr val="000000"/>
              </a:solidFill>
              <a:sym typeface="Webdings" pitchFamily="18" charset="2"/>
            </a:endParaRPr>
          </a:p>
          <a:p>
            <a:pPr marL="325438" lvl="1" indent="-325438"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>
                <a:solidFill>
                  <a:srgbClr val="E0115F"/>
                </a:solidFill>
              </a:rPr>
              <a:t>Quelques conseils pour chercher une entreprise :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Commencer </a:t>
            </a:r>
            <a:r>
              <a:rPr lang="fr-FR" sz="2000" dirty="0">
                <a:solidFill>
                  <a:srgbClr val="000000"/>
                </a:solidFill>
              </a:rPr>
              <a:t>suffisamment tôt.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Faire </a:t>
            </a:r>
            <a:r>
              <a:rPr lang="fr-FR" sz="2000" dirty="0">
                <a:solidFill>
                  <a:srgbClr val="000000"/>
                </a:solidFill>
              </a:rPr>
              <a:t>jouer son réseau relationnel.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Consulter </a:t>
            </a:r>
            <a:r>
              <a:rPr lang="fr-FR" sz="2000" dirty="0">
                <a:solidFill>
                  <a:srgbClr val="000000"/>
                </a:solidFill>
              </a:rPr>
              <a:t>les annonces </a:t>
            </a:r>
            <a:r>
              <a:rPr lang="fr-FR" sz="2000" dirty="0" smtClean="0">
                <a:solidFill>
                  <a:srgbClr val="000000"/>
                </a:solidFill>
              </a:rPr>
              <a:t>de </a:t>
            </a:r>
            <a:r>
              <a:rPr lang="fr-FR" sz="2000" dirty="0">
                <a:solidFill>
                  <a:srgbClr val="000000"/>
                </a:solidFill>
              </a:rPr>
              <a:t>Pôle </a:t>
            </a:r>
            <a:r>
              <a:rPr lang="fr-FR" sz="2000" dirty="0" smtClean="0">
                <a:solidFill>
                  <a:srgbClr val="000000"/>
                </a:solidFill>
              </a:rPr>
              <a:t>Emploi et </a:t>
            </a:r>
            <a:r>
              <a:rPr lang="fr-FR" sz="2000" dirty="0">
                <a:solidFill>
                  <a:srgbClr val="000000"/>
                </a:solidFill>
              </a:rPr>
              <a:t>les sites internet des entreprises. 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Participer </a:t>
            </a:r>
            <a:r>
              <a:rPr lang="fr-FR" sz="2000" dirty="0">
                <a:solidFill>
                  <a:srgbClr val="000000"/>
                </a:solidFill>
              </a:rPr>
              <a:t>à des forums, aux salons, aux </a:t>
            </a:r>
            <a:r>
              <a:rPr lang="fr-FR" sz="2000" dirty="0" smtClean="0">
                <a:solidFill>
                  <a:srgbClr val="000000"/>
                </a:solidFill>
              </a:rPr>
              <a:t>Journées Portes Ouvertes.</a:t>
            </a:r>
            <a:endParaRPr lang="fr-FR" sz="2000" dirty="0">
              <a:solidFill>
                <a:srgbClr val="000000"/>
              </a:solidFill>
            </a:endParaRP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Faire </a:t>
            </a:r>
            <a:r>
              <a:rPr lang="fr-FR" sz="2000" dirty="0">
                <a:solidFill>
                  <a:srgbClr val="000000"/>
                </a:solidFill>
              </a:rPr>
              <a:t>des candidatures spontanées avec CV et lettres de </a:t>
            </a:r>
            <a:r>
              <a:rPr lang="fr-FR" sz="2000" dirty="0" smtClean="0">
                <a:solidFill>
                  <a:srgbClr val="000000"/>
                </a:solidFill>
              </a:rPr>
              <a:t>motivation.</a:t>
            </a:r>
            <a:endParaRPr lang="fr-FR" sz="2000" dirty="0">
              <a:solidFill>
                <a:srgbClr val="000000"/>
              </a:solidFill>
            </a:endParaRP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Se </a:t>
            </a:r>
            <a:r>
              <a:rPr lang="fr-FR" sz="2000" dirty="0">
                <a:solidFill>
                  <a:srgbClr val="000000"/>
                </a:solidFill>
              </a:rPr>
              <a:t>préparer à l’entretien d’embauche.</a:t>
            </a:r>
          </a:p>
          <a:p>
            <a:pPr marL="0" lvl="1">
              <a:spcBef>
                <a:spcPts val="800"/>
              </a:spcBef>
              <a:buClr>
                <a:schemeClr val="accent6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0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000" dirty="0" smtClean="0">
                <a:solidFill>
                  <a:srgbClr val="000000"/>
                </a:solidFill>
              </a:rPr>
              <a:t>Tenir </a:t>
            </a:r>
            <a:r>
              <a:rPr lang="fr-FR" sz="2000" dirty="0">
                <a:solidFill>
                  <a:srgbClr val="000000"/>
                </a:solidFill>
              </a:rPr>
              <a:t>un journal de bord de ses démarches/relancer par téléphone </a:t>
            </a:r>
            <a:r>
              <a:rPr lang="fr-FR" sz="2000" dirty="0" smtClean="0">
                <a:solidFill>
                  <a:srgbClr val="000000"/>
                </a:solidFill>
              </a:rPr>
              <a:t>après </a:t>
            </a:r>
            <a:r>
              <a:rPr lang="fr-FR" sz="2000" dirty="0">
                <a:solidFill>
                  <a:srgbClr val="000000"/>
                </a:solidFill>
              </a:rPr>
              <a:t>8-10 jours </a:t>
            </a:r>
            <a:r>
              <a:rPr lang="fr-FR" sz="2000" dirty="0" smtClean="0">
                <a:solidFill>
                  <a:srgbClr val="000000"/>
                </a:solidFill>
              </a:rPr>
              <a:t>	si </a:t>
            </a:r>
            <a:r>
              <a:rPr lang="fr-FR" sz="2000" dirty="0">
                <a:solidFill>
                  <a:srgbClr val="000000"/>
                </a:solidFill>
              </a:rPr>
              <a:t>pas de réponse (préparez votre appel</a:t>
            </a:r>
            <a:r>
              <a:rPr lang="fr-FR" sz="2000" dirty="0" smtClean="0">
                <a:solidFill>
                  <a:srgbClr val="000000"/>
                </a:solidFill>
              </a:rPr>
              <a:t>).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4462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L’apprentissage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5"/>
            <a:ext cx="259058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6600" dirty="0" smtClean="0">
              <a:ln w="9525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100000">
                    <a:srgbClr val="26C4EC"/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6600" dirty="0" smtClean="0">
              <a:ln w="9525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100000">
                    <a:srgbClr val="26C4EC"/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6600" dirty="0" smtClean="0">
              <a:ln w="9525">
                <a:solidFill>
                  <a:srgbClr val="E0115F"/>
                </a:solidFill>
                <a:prstDash val="solid"/>
              </a:ln>
              <a:gradFill>
                <a:gsLst>
                  <a:gs pos="0">
                    <a:srgbClr val="E0115F"/>
                  </a:gs>
                  <a:gs pos="100000">
                    <a:srgbClr val="FEF86C"/>
                  </a:gs>
                </a:gsLst>
                <a:lin ang="16200000" scaled="1"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fr-FR" sz="6600" dirty="0" smtClean="0">
                <a:ln w="9525">
                  <a:solidFill>
                    <a:srgbClr val="E0115F"/>
                  </a:solidFill>
                  <a:prstDash val="solid"/>
                </a:ln>
                <a:gradFill>
                  <a:gsLst>
                    <a:gs pos="0">
                      <a:srgbClr val="E0115F"/>
                    </a:gs>
                    <a:gs pos="100000">
                      <a:srgbClr val="FEF86C"/>
                    </a:gs>
                  </a:gsLst>
                  <a:lin ang="16200000" scaled="1"/>
                </a:gradFill>
                <a:effectLst>
                  <a:outerShdw blurRad="12700" dist="38100" dir="2700000" algn="tl" rotWithShape="0">
                    <a:srgbClr val="E0115F"/>
                  </a:outerShdw>
                </a:effectLst>
                <a:latin typeface="Lucida Handwriting" panose="03010101010101010101" pitchFamily="66" charset="0"/>
              </a:rPr>
              <a:t>PARCOURSUP.FR</a:t>
            </a: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fr-FR" sz="6600" dirty="0" smtClean="0">
              <a:ln w="9525">
                <a:solidFill>
                  <a:srgbClr val="E0115F"/>
                </a:solidFill>
                <a:prstDash val="solid"/>
              </a:ln>
              <a:gradFill>
                <a:gsLst>
                  <a:gs pos="0">
                    <a:srgbClr val="E0115F"/>
                  </a:gs>
                  <a:gs pos="100000">
                    <a:srgbClr val="FEF86C"/>
                  </a:gs>
                </a:gsLst>
                <a:lin ang="16200000" scaled="1"/>
              </a:gradFill>
              <a:effectLst>
                <a:outerShdw blurRad="12700" dist="38100" dir="2700000" algn="tl" rotWithShape="0">
                  <a:srgbClr val="E0115F"/>
                </a:outerShdw>
              </a:effectLst>
              <a:latin typeface="Lucida Handwriting" panose="03010101010101010101" pitchFamily="66" charset="0"/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fr-FR" sz="3200" dirty="0" smtClean="0">
                <a:ln w="9525">
                  <a:solidFill>
                    <a:srgbClr val="E0115F"/>
                  </a:solidFill>
                  <a:prstDash val="solid"/>
                </a:ln>
                <a:gradFill>
                  <a:gsLst>
                    <a:gs pos="0">
                      <a:srgbClr val="E0115F"/>
                    </a:gs>
                    <a:gs pos="100000">
                      <a:srgbClr val="FEF86C"/>
                    </a:gs>
                  </a:gsLst>
                  <a:lin ang="16200000" scaled="1"/>
                </a:gradFill>
                <a:effectLst>
                  <a:outerShdw blurRad="12700" dist="38100" dir="2700000" algn="tl" rotWithShape="0">
                    <a:srgbClr val="E0115F"/>
                  </a:outerShdw>
                </a:effectLst>
              </a:rPr>
              <a:t>La plateforme d’admission</a:t>
            </a: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fr-FR" sz="3200" dirty="0" smtClean="0">
                <a:ln w="9525">
                  <a:solidFill>
                    <a:srgbClr val="E0115F"/>
                  </a:solidFill>
                  <a:prstDash val="solid"/>
                </a:ln>
                <a:gradFill>
                  <a:gsLst>
                    <a:gs pos="0">
                      <a:srgbClr val="E0115F"/>
                    </a:gs>
                    <a:gs pos="100000">
                      <a:srgbClr val="FEF86C"/>
                    </a:gs>
                  </a:gsLst>
                  <a:lin ang="16200000" scaled="1"/>
                </a:gradFill>
                <a:effectLst>
                  <a:outerShdw blurRad="12700" dist="38100" dir="2700000" algn="tl" rotWithShape="0">
                    <a:srgbClr val="E0115F"/>
                  </a:outerShdw>
                </a:effectLst>
              </a:rPr>
              <a:t>dans l’enseignement supérieur</a:t>
            </a:r>
            <a:endParaRPr lang="fr-FR" sz="3200" dirty="0">
              <a:ln w="9525">
                <a:solidFill>
                  <a:srgbClr val="E0115F"/>
                </a:solidFill>
                <a:prstDash val="solid"/>
              </a:ln>
              <a:gradFill>
                <a:gsLst>
                  <a:gs pos="0">
                    <a:srgbClr val="E0115F"/>
                  </a:gs>
                  <a:gs pos="100000">
                    <a:srgbClr val="FEF86C"/>
                  </a:gs>
                </a:gsLst>
                <a:lin ang="16200000" scaled="1"/>
              </a:gradFill>
              <a:effectLst>
                <a:outerShdw blurRad="12700" dist="38100" dir="2700000" algn="tl" rotWithShape="0">
                  <a:srgbClr val="E0115F"/>
                </a:outerShdw>
              </a:effectLst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9600" b="1" dirty="0">
              <a:ln w="6600">
                <a:noFill/>
                <a:prstDash val="solid"/>
              </a:ln>
              <a:solidFill>
                <a:srgbClr val="E0115F"/>
              </a:solidFill>
            </a:endParaRPr>
          </a:p>
          <a:p>
            <a:pPr marL="325438" indent="-325438" algn="ct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9600" b="1" dirty="0">
              <a:ln w="6600">
                <a:noFill/>
                <a:prstDash val="solid"/>
              </a:ln>
              <a:solidFill>
                <a:srgbClr val="26C4EC"/>
              </a:solidFill>
              <a:ea typeface="+mj-ea"/>
              <a:cs typeface="+mj-cs"/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3200" b="1" dirty="0">
              <a:solidFill>
                <a:srgbClr val="611989"/>
              </a:solidFill>
              <a:latin typeface="Arial Narrow" pitchFamily="34" charset="0"/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4000" b="1" u="sng" dirty="0">
              <a:solidFill>
                <a:srgbClr val="611989"/>
              </a:solidFill>
              <a:latin typeface="Arial Narrow" pitchFamily="34" charset="0"/>
              <a:hlinkClick r:id="rId2"/>
            </a:endParaRPr>
          </a:p>
          <a:p>
            <a:pPr marL="325438" indent="-325438" algn="r">
              <a:lnSpc>
                <a:spcPct val="80000"/>
              </a:lnSpc>
              <a:spcBef>
                <a:spcPts val="10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2400" i="1" dirty="0">
              <a:solidFill>
                <a:srgbClr val="FF9933"/>
              </a:solidFill>
            </a:endParaRPr>
          </a:p>
          <a:p>
            <a:pPr marL="325438" indent="-325438" algn="r">
              <a:lnSpc>
                <a:spcPct val="80000"/>
              </a:lnSpc>
              <a:spcBef>
                <a:spcPts val="10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4000" b="1" u="sng" dirty="0">
              <a:solidFill>
                <a:srgbClr val="666633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5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2000" b="1" dirty="0">
              <a:solidFill>
                <a:srgbClr val="666633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3200" b="1" u="sng" dirty="0">
              <a:solidFill>
                <a:srgbClr val="666633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600"/>
              </a:spcBef>
              <a:buClr>
                <a:srgbClr val="666633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en-GB" sz="2400" b="1" u="sng" dirty="0">
                <a:solidFill>
                  <a:srgbClr val="666633"/>
                </a:solidFill>
                <a:latin typeface="Arial Narrow" pitchFamily="34" charset="0"/>
              </a:rPr>
              <a:t>  </a:t>
            </a:r>
          </a:p>
          <a:p>
            <a:pPr marL="325438" indent="-325438" algn="r">
              <a:lnSpc>
                <a:spcPct val="80000"/>
              </a:lnSpc>
              <a:spcBef>
                <a:spcPts val="600"/>
              </a:spcBef>
              <a:buClr>
                <a:srgbClr val="00CC99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endParaRPr lang="en-GB" sz="2400" b="1" u="sng" dirty="0">
              <a:solidFill>
                <a:srgbClr val="00CC99"/>
              </a:solidFill>
              <a:latin typeface="Arial Narrow" pitchFamily="34" charset="0"/>
            </a:endParaRPr>
          </a:p>
          <a:p>
            <a:pPr marL="325438" indent="-325438" algn="r">
              <a:lnSpc>
                <a:spcPct val="80000"/>
              </a:lnSpc>
              <a:spcBef>
                <a:spcPts val="400"/>
              </a:spcBef>
              <a:buClr>
                <a:srgbClr val="FF6600"/>
              </a:buClr>
              <a:buFont typeface="Arial Narrow" pitchFamily="34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/>
            </a:pPr>
            <a:r>
              <a:rPr lang="en-GB" sz="1600" dirty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en-GB" sz="1600" dirty="0">
                <a:solidFill>
                  <a:srgbClr val="FF6600"/>
                </a:solidFill>
                <a:latin typeface="Arial Narrow" pitchFamily="34" charset="0"/>
              </a:rPr>
            </a:br>
            <a:r>
              <a:rPr lang="en-GB" sz="1600" dirty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en-GB" sz="1600" dirty="0">
                <a:solidFill>
                  <a:srgbClr val="FF6600"/>
                </a:solidFill>
                <a:latin typeface="Arial Narrow" pitchFamily="34" charset="0"/>
              </a:rPr>
            </a:br>
            <a:endParaRPr lang="en-GB" sz="1600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5887"/>
            <a:ext cx="16462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6"/>
          <a:stretch/>
        </p:blipFill>
        <p:spPr bwMode="auto">
          <a:xfrm>
            <a:off x="827584" y="548680"/>
            <a:ext cx="1714500" cy="1633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8256" y="40466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Le calendrier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2156" y="1052736"/>
            <a:ext cx="910748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5438" indent="-325438"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</a:t>
            </a: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b="1" dirty="0" smtClean="0">
                <a:solidFill>
                  <a:srgbClr val="E0115F"/>
                </a:solidFill>
                <a:sym typeface="Webdings" pitchFamily="18" charset="2"/>
              </a:rPr>
              <a:t>Début décembre </a:t>
            </a:r>
            <a:r>
              <a:rPr lang="fr-FR" sz="2200" dirty="0" smtClean="0">
                <a:sym typeface="Webdings" pitchFamily="18" charset="2"/>
              </a:rPr>
              <a:t>: Le 1</a:t>
            </a:r>
            <a:r>
              <a:rPr lang="fr-FR" sz="2200" baseline="30000" dirty="0" smtClean="0">
                <a:sym typeface="Webdings" pitchFamily="18" charset="2"/>
              </a:rPr>
              <a:t>er</a:t>
            </a:r>
            <a:r>
              <a:rPr lang="fr-FR" sz="2200" dirty="0" smtClean="0">
                <a:sym typeface="Webdings" pitchFamily="18" charset="2"/>
              </a:rPr>
              <a:t> conseil de classe formule des recommandations par rapport aux projets des élèves</a:t>
            </a:r>
            <a:endParaRPr lang="fr-FR" sz="2400" dirty="0" smtClean="0"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  <a:sym typeface="Webdings" pitchFamily="18" charset="2"/>
            </a:endParaRPr>
          </a:p>
          <a:p>
            <a:pPr marL="325438" indent="-325438"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b="1" dirty="0">
                <a:solidFill>
                  <a:srgbClr val="E0115F"/>
                </a:solidFill>
                <a:sym typeface="Wingdings 3"/>
              </a:rPr>
              <a:t>L</a:t>
            </a:r>
            <a:r>
              <a:rPr lang="fr-FR" sz="2200" b="1" dirty="0" smtClean="0">
                <a:solidFill>
                  <a:srgbClr val="E0115F"/>
                </a:solidFill>
              </a:rPr>
              <a:t>e 15 janvier </a:t>
            </a:r>
            <a:r>
              <a:rPr lang="fr-FR" sz="2200" dirty="0" smtClean="0">
                <a:solidFill>
                  <a:srgbClr val="000000"/>
                </a:solidFill>
              </a:rPr>
              <a:t>: Ouverture de la plateforme pour consulter l’offre de formation</a:t>
            </a:r>
          </a:p>
          <a:p>
            <a:pPr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 smtClean="0">
                <a:solidFill>
                  <a:srgbClr val="000000"/>
                </a:solidFill>
              </a:rPr>
              <a:t>Du </a:t>
            </a:r>
            <a:r>
              <a:rPr lang="fr-FR" sz="2200" b="1" dirty="0" smtClean="0">
                <a:solidFill>
                  <a:srgbClr val="E0115F"/>
                </a:solidFill>
              </a:rPr>
              <a:t>22 janvier </a:t>
            </a:r>
            <a:r>
              <a:rPr lang="fr-FR" sz="2200" dirty="0" smtClean="0">
                <a:solidFill>
                  <a:srgbClr val="000000"/>
                </a:solidFill>
              </a:rPr>
              <a:t>au </a:t>
            </a:r>
            <a:r>
              <a:rPr lang="fr-FR" sz="2200" b="1" dirty="0" smtClean="0">
                <a:solidFill>
                  <a:srgbClr val="E0115F"/>
                </a:solidFill>
              </a:rPr>
              <a:t>13 mars </a:t>
            </a:r>
            <a:r>
              <a:rPr lang="fr-FR" sz="2200" dirty="0" smtClean="0">
                <a:solidFill>
                  <a:srgbClr val="000000"/>
                </a:solidFill>
              </a:rPr>
              <a:t>: Saisie des vœux de formation</a:t>
            </a:r>
          </a:p>
          <a:p>
            <a:pPr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b="1" dirty="0" smtClean="0">
                <a:solidFill>
                  <a:srgbClr val="E0115F"/>
                </a:solidFill>
              </a:rPr>
              <a:t>Jusqu’au </a:t>
            </a:r>
            <a:r>
              <a:rPr lang="fr-FR" sz="2200" b="1" dirty="0">
                <a:solidFill>
                  <a:srgbClr val="E0115F"/>
                </a:solidFill>
              </a:rPr>
              <a:t>31 mars</a:t>
            </a:r>
            <a:r>
              <a:rPr lang="fr-FR" sz="2200" dirty="0" smtClean="0">
                <a:solidFill>
                  <a:srgbClr val="000000"/>
                </a:solidFill>
              </a:rPr>
              <a:t>: Confirmation des vœux / Finalisation des dossiers</a:t>
            </a:r>
          </a:p>
          <a:p>
            <a:pPr marL="325438" indent="-325438"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</a:t>
            </a:r>
            <a:r>
              <a:rPr lang="fr-FR" sz="2200" dirty="0" smtClean="0">
                <a:sym typeface="Wingdings 3"/>
              </a:rPr>
              <a:t>Du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 </a:t>
            </a:r>
            <a:r>
              <a:rPr lang="fr-FR" sz="2200" b="1" dirty="0" smtClean="0">
                <a:solidFill>
                  <a:srgbClr val="E0115F"/>
                </a:solidFill>
                <a:sym typeface="Wingdings 3"/>
              </a:rPr>
              <a:t>31 mars </a:t>
            </a:r>
            <a:r>
              <a:rPr lang="fr-FR" sz="2200" dirty="0" smtClean="0">
                <a:sym typeface="Wingdings 3"/>
              </a:rPr>
              <a:t>au</a:t>
            </a:r>
            <a:r>
              <a:rPr lang="fr-FR" sz="2200" b="1" dirty="0" smtClean="0">
                <a:solidFill>
                  <a:srgbClr val="E0115F"/>
                </a:solidFill>
                <a:sym typeface="Wingdings 3"/>
              </a:rPr>
              <a:t> 18 </a:t>
            </a:r>
            <a:r>
              <a:rPr lang="fr-FR" sz="2200" b="1" dirty="0">
                <a:solidFill>
                  <a:srgbClr val="E0115F"/>
                </a:solidFill>
                <a:sym typeface="Wingdings 3"/>
              </a:rPr>
              <a:t>m</a:t>
            </a:r>
            <a:r>
              <a:rPr lang="fr-FR" sz="2200" b="1" dirty="0" smtClean="0">
                <a:solidFill>
                  <a:srgbClr val="E0115F"/>
                </a:solidFill>
                <a:sym typeface="Wingdings 3"/>
              </a:rPr>
              <a:t>ai 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: Examen des vœux dans les établissements d’enseignement supérieur</a:t>
            </a:r>
          </a:p>
          <a:p>
            <a:pPr marL="325438" indent="-325438"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 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</a:t>
            </a: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b="1" dirty="0" smtClean="0">
                <a:solidFill>
                  <a:srgbClr val="E0115F"/>
                </a:solidFill>
              </a:rPr>
              <a:t>A partir du 22 mai</a:t>
            </a:r>
            <a:r>
              <a:rPr lang="fr-FR" sz="2200" dirty="0" smtClean="0">
                <a:solidFill>
                  <a:srgbClr val="000000"/>
                </a:solidFill>
              </a:rPr>
              <a:t> : Réception et acceptation des propositions</a:t>
            </a:r>
          </a:p>
          <a:p>
            <a:pPr marL="325438" indent="-325438">
              <a:spcBef>
                <a:spcPts val="800"/>
              </a:spcBef>
              <a:spcAft>
                <a:spcPts val="1800"/>
              </a:spcAft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</a:t>
            </a: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b="1" dirty="0" smtClean="0">
                <a:solidFill>
                  <a:srgbClr val="E0115F"/>
                </a:solidFill>
                <a:sym typeface="Webdings" pitchFamily="18" charset="2"/>
              </a:rPr>
              <a:t>A partir du 26 juin </a:t>
            </a:r>
            <a:r>
              <a:rPr lang="fr-FR" sz="2200" dirty="0" smtClean="0">
                <a:solidFill>
                  <a:srgbClr val="000000"/>
                </a:solidFill>
              </a:rPr>
              <a:t>: Phase complémentaire</a:t>
            </a:r>
            <a:endParaRPr lang="fr-FR" sz="2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83499"/>
            <a:ext cx="1080120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2368" y="2276872"/>
            <a:ext cx="87821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olidFill>
                  <a:srgbClr val="000000"/>
                </a:solidFill>
                <a:sym typeface="Webdings" pitchFamily="18" charset="2"/>
              </a:rPr>
              <a:t>L’INE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(</a:t>
            </a:r>
            <a:r>
              <a:rPr lang="fr-FR" sz="2200" dirty="0">
                <a:solidFill>
                  <a:srgbClr val="000000"/>
                </a:solidFill>
                <a:sym typeface="Webdings" pitchFamily="18" charset="2"/>
              </a:rPr>
              <a:t>I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dentifiant </a:t>
            </a:r>
            <a:r>
              <a:rPr lang="fr-FR" sz="2200" dirty="0">
                <a:solidFill>
                  <a:srgbClr val="000000"/>
                </a:solidFill>
                <a:sym typeface="Webdings" pitchFamily="18" charset="2"/>
              </a:rPr>
              <a:t>National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Elève)</a:t>
            </a:r>
            <a:endParaRPr lang="fr-FR" sz="2200" dirty="0">
              <a:solidFill>
                <a:srgbClr val="000000"/>
              </a:solidFill>
              <a:sym typeface="Webdings" pitchFamily="18" charset="2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Une </a:t>
            </a:r>
            <a:r>
              <a:rPr lang="fr-FR" sz="2200" dirty="0">
                <a:solidFill>
                  <a:srgbClr val="000000"/>
                </a:solidFill>
                <a:sym typeface="Webdings" pitchFamily="18" charset="2"/>
              </a:rPr>
              <a:t>adresse mail valide et régulièrement consultée</a:t>
            </a:r>
          </a:p>
          <a:p>
            <a:pPr marL="342900" indent="-342900">
              <a:lnSpc>
                <a:spcPct val="150000"/>
              </a:lnSpc>
              <a:buFont typeface="Webdings" panose="05030102010509060703" pitchFamily="18" charset="2"/>
              <a:buChar char="="/>
            </a:pPr>
            <a:endParaRPr lang="fr-FR" sz="22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Un numéro </a:t>
            </a:r>
            <a:r>
              <a:rPr lang="fr-FR" sz="2200" dirty="0">
                <a:solidFill>
                  <a:srgbClr val="000000"/>
                </a:solidFill>
              </a:rPr>
              <a:t>d’inscription 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U</a:t>
            </a:r>
            <a:r>
              <a:rPr lang="fr-FR" sz="2200" dirty="0" smtClean="0">
                <a:solidFill>
                  <a:srgbClr val="000000"/>
                </a:solidFill>
              </a:rPr>
              <a:t>n </a:t>
            </a:r>
            <a:r>
              <a:rPr lang="fr-FR" sz="2200" dirty="0">
                <a:solidFill>
                  <a:srgbClr val="000000"/>
                </a:solidFill>
              </a:rPr>
              <a:t>code </a:t>
            </a:r>
            <a:r>
              <a:rPr lang="fr-FR" sz="2200" dirty="0" smtClean="0">
                <a:solidFill>
                  <a:srgbClr val="000000"/>
                </a:solidFill>
              </a:rPr>
              <a:t>confidentiel</a:t>
            </a:r>
          </a:p>
          <a:p>
            <a:pPr>
              <a:lnSpc>
                <a:spcPct val="150000"/>
              </a:lnSpc>
            </a:pPr>
            <a:endParaRPr lang="fr-FR" sz="2200" dirty="0">
              <a:solidFill>
                <a:srgbClr val="000000"/>
              </a:solidFill>
            </a:endParaRPr>
          </a:p>
          <a:p>
            <a:r>
              <a:rPr lang="fr-FR" sz="2200" i="1" dirty="0" smtClean="0">
                <a:solidFill>
                  <a:srgbClr val="000000"/>
                </a:solidFill>
                <a:sym typeface="Wingdings 3"/>
              </a:rPr>
              <a:t>Télécharger </a:t>
            </a:r>
            <a:r>
              <a:rPr lang="fr-FR" sz="2200" i="1" dirty="0">
                <a:solidFill>
                  <a:srgbClr val="000000"/>
                </a:solidFill>
                <a:sym typeface="Wingdings 3"/>
              </a:rPr>
              <a:t>l’application sur son portable afin de recevoir toutes les notifications et alertes durant la </a:t>
            </a:r>
            <a:r>
              <a:rPr lang="fr-FR" sz="2200" i="1" dirty="0" smtClean="0">
                <a:solidFill>
                  <a:srgbClr val="000000"/>
                </a:solidFill>
                <a:sym typeface="Wingdings 3"/>
              </a:rPr>
              <a:t>procédure.</a:t>
            </a:r>
            <a:endParaRPr lang="fr-FR" sz="2200" b="1" i="1" dirty="0">
              <a:solidFill>
                <a:srgbClr val="E0115F"/>
              </a:solidFill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43808" y="1291407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>
                <a:solidFill>
                  <a:srgbClr val="E0115F"/>
                </a:solidFill>
                <a:cs typeface="Arial" pitchFamily="34" charset="0"/>
              </a:rPr>
              <a:t>P</a:t>
            </a:r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our créer une session se munir de: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Inscription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395536" y="883615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291" y="3525040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Sera attribué :</a:t>
            </a:r>
          </a:p>
        </p:txBody>
      </p:sp>
      <p:pic>
        <p:nvPicPr>
          <p:cNvPr id="15" name="Image 4" descr="ema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2265584"/>
            <a:ext cx="1141322" cy="11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226" y="1610914"/>
            <a:ext cx="8782119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    Sur </a:t>
            </a:r>
            <a:r>
              <a:rPr lang="fr-FR" sz="2200" b="1" dirty="0">
                <a:solidFill>
                  <a:srgbClr val="E0115F"/>
                </a:solidFill>
                <a:cs typeface="Arial" pitchFamily="34" charset="0"/>
              </a:rPr>
              <a:t>le </a:t>
            </a:r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contenu: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Contenu et organisation des enseignements </a:t>
            </a:r>
          </a:p>
          <a:p>
            <a:endParaRPr lang="fr-FR" sz="2200" dirty="0">
              <a:solidFill>
                <a:srgbClr val="000000"/>
              </a:solidFill>
              <a:sym typeface="Webdings" pitchFamily="18" charset="2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Attendus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 pour réussir dans la formation: </a:t>
            </a:r>
          </a:p>
          <a:p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connaissances fondamentales et compétences nécessaires à la réussite (</a:t>
            </a:r>
            <a:r>
              <a:rPr lang="fr-FR" sz="2200" i="1" dirty="0" smtClean="0">
                <a:solidFill>
                  <a:srgbClr val="000000"/>
                </a:solidFill>
                <a:sym typeface="Webdings" pitchFamily="18" charset="2"/>
              </a:rPr>
              <a:t>définis à l’échelle nationale et auxquels peuvent s’ajouter des spécificités précisées par les établissements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)</a:t>
            </a:r>
          </a:p>
          <a:p>
            <a:endParaRPr lang="fr-FR" sz="2200" dirty="0" smtClean="0">
              <a:latin typeface="+mj-lt"/>
              <a:cs typeface="Arial" pitchFamily="34" charset="0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Eléments pris en compte pour l’examen d’un vœu</a:t>
            </a:r>
          </a:p>
          <a:p>
            <a:endParaRPr lang="fr-FR" sz="2200" dirty="0" smtClean="0">
              <a:solidFill>
                <a:srgbClr val="000000"/>
              </a:solidFill>
              <a:sym typeface="Webdings" pitchFamily="18" charset="2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Dates des </a:t>
            </a: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journées portes ouvertes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ou des </a:t>
            </a: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journées d’immersion</a:t>
            </a:r>
          </a:p>
          <a:p>
            <a:endParaRPr lang="fr-FR" sz="2200" b="1" dirty="0">
              <a:solidFill>
                <a:srgbClr val="FFC000"/>
              </a:solidFill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Contact d’un responsable pédagogique</a:t>
            </a:r>
          </a:p>
          <a:p>
            <a:endParaRPr lang="fr-FR" sz="2200" dirty="0">
              <a:solidFill>
                <a:srgbClr val="000000"/>
              </a:solidFill>
            </a:endParaRPr>
          </a:p>
          <a:p>
            <a:endParaRPr lang="fr-FR" sz="2200" b="1" dirty="0">
              <a:solidFill>
                <a:srgbClr val="000000"/>
              </a:solidFill>
              <a:cs typeface="Arial" pitchFamily="34" charset="0"/>
              <a:sym typeface="Wingdings 3"/>
            </a:endParaRPr>
          </a:p>
          <a:p>
            <a:endParaRPr lang="fr-FR" sz="2200" b="1" dirty="0">
              <a:solidFill>
                <a:srgbClr val="E0115F"/>
              </a:solidFill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51720" y="289628"/>
            <a:ext cx="6912767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S’informer sur les formations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107504" y="403704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janvier 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-17176" y="1739771"/>
            <a:ext cx="8782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Afin d’identifier ses chances de réussite et d’insertion professionnelle :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 </a:t>
            </a:r>
            <a:endParaRPr lang="fr-FR" sz="2200" b="1" dirty="0">
              <a:solidFill>
                <a:srgbClr val="E0115F"/>
              </a:solidFill>
              <a:cs typeface="Arial" pitchFamily="34" charset="0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Affichage du nombre de places proposées en 2018</a:t>
            </a:r>
          </a:p>
          <a:p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 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Affichage </a:t>
            </a:r>
            <a:r>
              <a:rPr lang="fr-FR" sz="2200" dirty="0">
                <a:solidFill>
                  <a:srgbClr val="000000"/>
                </a:solidFill>
                <a:sym typeface="Webdings" pitchFamily="18" charset="2"/>
              </a:rPr>
              <a:t>du nombre de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candidats et du nombre d’admis en 2017</a:t>
            </a:r>
          </a:p>
          <a:p>
            <a:endParaRPr lang="fr-FR" sz="2200" dirty="0">
              <a:solidFill>
                <a:srgbClr val="000000"/>
              </a:solidFill>
              <a:sym typeface="Webdings" pitchFamily="18" charset="2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olidFill>
                  <a:srgbClr val="000000"/>
                </a:solidFill>
                <a:sym typeface="Webdings" pitchFamily="18" charset="2"/>
              </a:rPr>
              <a:t>Affichage 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des taux de passage en 2</a:t>
            </a:r>
            <a:r>
              <a:rPr lang="fr-FR" sz="2200" baseline="30000" dirty="0" smtClean="0">
                <a:solidFill>
                  <a:srgbClr val="000000"/>
                </a:solidFill>
                <a:sym typeface="Webdings" pitchFamily="18" charset="2"/>
              </a:rPr>
              <a:t>ème</a:t>
            </a:r>
            <a:r>
              <a:rPr lang="fr-FR" sz="2200" dirty="0" smtClean="0">
                <a:solidFill>
                  <a:srgbClr val="000000"/>
                </a:solidFill>
                <a:sym typeface="Webdings" pitchFamily="18" charset="2"/>
              </a:rPr>
              <a:t> année et de réussite selon le bac, des débouchés et des taux d’insertion professionnelle (quand ces données sont disponibles)</a:t>
            </a:r>
            <a:endParaRPr lang="fr-FR" sz="2200" dirty="0">
              <a:solidFill>
                <a:srgbClr val="000000"/>
              </a:solidFill>
              <a:sym typeface="Webdings" pitchFamily="18" charset="2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51720" y="289628"/>
            <a:ext cx="6912767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S’informer sur les formations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107504" y="403704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janvier 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340768"/>
            <a:ext cx="8352928" cy="525658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ZoneTexte 1"/>
          <p:cNvSpPr txBox="1"/>
          <p:nvPr/>
        </p:nvSpPr>
        <p:spPr>
          <a:xfrm flipH="1">
            <a:off x="1187624" y="188640"/>
            <a:ext cx="74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ea typeface="+mj-ea"/>
                <a:cs typeface="+mj-cs"/>
              </a:rPr>
              <a:t>WWW.terminales2017/2018.fr</a:t>
            </a:r>
          </a:p>
        </p:txBody>
      </p:sp>
    </p:spTree>
    <p:extLst>
      <p:ext uri="{BB962C8B-B14F-4D97-AF65-F5344CB8AC3E}">
        <p14:creationId xmlns:p14="http://schemas.microsoft.com/office/powerpoint/2010/main" val="1809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2368" y="2276872"/>
            <a:ext cx="89616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10 vœux</a:t>
            </a:r>
            <a:r>
              <a:rPr lang="fr-FR" sz="22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 </a:t>
            </a:r>
            <a:r>
              <a:rPr lang="fr-FR" sz="2200" dirty="0" smtClean="0">
                <a:latin typeface="+mj-lt"/>
                <a:cs typeface="Arial" pitchFamily="34" charset="0"/>
              </a:rPr>
              <a:t>maximum (qu’il s’agisse de vœux multiples ou non)   pour les formations </a:t>
            </a:r>
            <a:r>
              <a:rPr lang="fr-FR" sz="2200" b="1" dirty="0" smtClean="0">
                <a:latin typeface="+mj-lt"/>
                <a:cs typeface="Arial" pitchFamily="34" charset="0"/>
              </a:rPr>
              <a:t>sous statut étudiant</a:t>
            </a:r>
          </a:p>
          <a:p>
            <a:r>
              <a:rPr lang="fr-FR" sz="2200" dirty="0">
                <a:latin typeface="+mj-lt"/>
                <a:cs typeface="Arial" pitchFamily="34" charset="0"/>
              </a:rPr>
              <a:t> </a:t>
            </a:r>
            <a:r>
              <a:rPr lang="fr-FR" sz="2200" dirty="0" smtClean="0">
                <a:latin typeface="+mj-lt"/>
                <a:cs typeface="Arial" pitchFamily="34" charset="0"/>
              </a:rPr>
              <a:t>et </a:t>
            </a:r>
            <a:r>
              <a:rPr lang="fr-FR" sz="22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10 vœux</a:t>
            </a:r>
            <a:r>
              <a:rPr lang="fr-FR" sz="2200" dirty="0" smtClean="0">
                <a:latin typeface="+mj-lt"/>
                <a:cs typeface="Arial" pitchFamily="34" charset="0"/>
              </a:rPr>
              <a:t> maximum pour des formations </a:t>
            </a:r>
            <a:r>
              <a:rPr lang="fr-FR" sz="2200" b="1" dirty="0" smtClean="0">
                <a:latin typeface="+mj-lt"/>
                <a:cs typeface="Arial" pitchFamily="34" charset="0"/>
              </a:rPr>
              <a:t>sous statut d’apprenti</a:t>
            </a: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Possibilité de choisir des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formations sélectives </a:t>
            </a:r>
            <a:r>
              <a:rPr lang="fr-FR" sz="2200" dirty="0" smtClean="0">
                <a:cs typeface="Arial" pitchFamily="34" charset="0"/>
              </a:rPr>
              <a:t>(CPGE, BTS, DUT, écoles…) et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non sélectives </a:t>
            </a:r>
            <a:r>
              <a:rPr lang="fr-FR" sz="2200" dirty="0" smtClean="0">
                <a:cs typeface="Arial" pitchFamily="34" charset="0"/>
              </a:rPr>
              <a:t>(licences, PACES) dans son académie ou en-dehors</a:t>
            </a: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Pas de classement des vœux qui doivent être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souhaités et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motivés 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Obligation de motiver chaque vœu</a:t>
            </a: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Description en quelques lignes des formations qui ont la préférence </a:t>
            </a:r>
            <a:r>
              <a:rPr lang="fr-FR" sz="2200" dirty="0" smtClean="0">
                <a:cs typeface="Arial" pitchFamily="34" charset="0"/>
              </a:rPr>
              <a:t>du candidat parmi les formations envisagées (confidentielle - utilisée si nécessaire en procédure complémentaire)</a:t>
            </a:r>
          </a:p>
          <a:p>
            <a:pPr>
              <a:lnSpc>
                <a:spcPct val="150000"/>
              </a:lnSpc>
            </a:pPr>
            <a:endParaRPr lang="fr-FR" sz="22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2200" b="1" dirty="0" smtClean="0"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43808" y="1291407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Aucun vœu ne peut être </a:t>
            </a:r>
          </a:p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ajouté après le 13 mars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Formuler ses vœux 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395536" y="883615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au 13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8" b="92965" l="9881" r="89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4" y="151097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83936" y="1351093"/>
            <a:ext cx="6783767" cy="496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Les différentes poursuites d’études:</a:t>
            </a:r>
            <a:endParaRPr lang="fr-FR" sz="2400" dirty="0" smtClean="0">
              <a:solidFill>
                <a:srgbClr val="E0115F"/>
              </a:solidFill>
            </a:endParaRPr>
          </a:p>
          <a:p>
            <a:pPr marL="325438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solidFill>
                  <a:srgbClr val="000000"/>
                </a:solidFill>
              </a:rPr>
              <a:t> Les études courtes / longues</a:t>
            </a:r>
          </a:p>
          <a:p>
            <a:pPr marL="325438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solidFill>
                  <a:srgbClr val="000000"/>
                </a:solidFill>
              </a:rPr>
              <a:t>‏ Les filières sélectives / non sélectives</a:t>
            </a:r>
          </a:p>
          <a:p>
            <a:pP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solidFill>
                  <a:srgbClr val="000000"/>
                </a:solidFill>
                <a:sym typeface="Webdings" pitchFamily="18" charset="2"/>
              </a:rPr>
              <a:t> L’université</a:t>
            </a:r>
          </a:p>
          <a:p>
            <a:pP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solidFill>
                  <a:srgbClr val="000000"/>
                </a:solidFill>
                <a:sym typeface="Webdings" pitchFamily="18" charset="2"/>
              </a:rPr>
              <a:t> Les CPGE</a:t>
            </a:r>
          </a:p>
          <a:p>
            <a:pP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solidFill>
                  <a:srgbClr val="000000"/>
                </a:solidFill>
                <a:sym typeface="Webdings" pitchFamily="18" charset="2"/>
              </a:rPr>
              <a:t> Les écoles spécialisées</a:t>
            </a:r>
          </a:p>
          <a:p>
            <a:pP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400" dirty="0" smtClean="0">
                <a:solidFill>
                  <a:srgbClr val="000000"/>
                </a:solidFill>
                <a:sym typeface="Webdings" pitchFamily="18" charset="2"/>
              </a:rPr>
              <a:t>Les BTS et les DUT</a:t>
            </a:r>
          </a:p>
          <a:p>
            <a:pP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400" dirty="0">
              <a:solidFill>
                <a:srgbClr val="000000"/>
              </a:solidFill>
              <a:sym typeface="Webdings" pitchFamily="18" charset="2"/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>
                <a:solidFill>
                  <a:srgbClr val="E0115F"/>
                </a:solidFill>
              </a:rPr>
              <a:t>Se former sous contrat de </a:t>
            </a:r>
            <a:r>
              <a:rPr lang="fr-FR" sz="2400" b="1" dirty="0" smtClean="0">
                <a:solidFill>
                  <a:srgbClr val="E0115F"/>
                </a:solidFill>
              </a:rPr>
              <a:t>travail</a:t>
            </a: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400" b="1" dirty="0">
              <a:solidFill>
                <a:srgbClr val="E0115F"/>
              </a:solidFill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Le portail </a:t>
            </a:r>
            <a:r>
              <a:rPr lang="fr-FR" sz="2400" b="1" dirty="0" err="1" smtClean="0">
                <a:solidFill>
                  <a:srgbClr val="E0115F"/>
                </a:solidFill>
              </a:rPr>
              <a:t>Parcoursup</a:t>
            </a:r>
            <a:endParaRPr lang="fr-FR" sz="2400" b="1" dirty="0" smtClean="0">
              <a:solidFill>
                <a:srgbClr val="E0115F"/>
              </a:solidFill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400" b="1" dirty="0">
              <a:solidFill>
                <a:srgbClr val="E0115F"/>
              </a:solidFill>
            </a:endParaRPr>
          </a:p>
          <a:p>
            <a:pPr marL="325438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>
                <a:solidFill>
                  <a:srgbClr val="E0115F"/>
                </a:solidFill>
              </a:rPr>
              <a:t>Où et comment s’informer</a:t>
            </a:r>
            <a:r>
              <a:rPr lang="en-GB" sz="2400" b="1" dirty="0">
                <a:solidFill>
                  <a:srgbClr val="E0115F"/>
                </a:solidFill>
              </a:rPr>
              <a:t>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128686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Sommaire</a:t>
            </a:r>
          </a:p>
        </p:txBody>
      </p:sp>
      <p:sp>
        <p:nvSpPr>
          <p:cNvPr id="2" name="AutoShape 2" descr="Résultat de recherche d'images pour &quot;après le bac&quot;"/>
          <p:cNvSpPr>
            <a:spLocks noChangeAspect="1" noChangeArrowheads="1"/>
          </p:cNvSpPr>
          <p:nvPr/>
        </p:nvSpPr>
        <p:spPr bwMode="auto">
          <a:xfrm>
            <a:off x="155575" y="-1516063"/>
            <a:ext cx="22383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2" b="100000" l="1277" r="98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90" y="2636912"/>
            <a:ext cx="2492458" cy="35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6944" y="2276872"/>
            <a:ext cx="878211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cs typeface="Arial" pitchFamily="34" charset="0"/>
              </a:rPr>
              <a:t>Un vœu peut être :</a:t>
            </a:r>
          </a:p>
          <a:p>
            <a:r>
              <a:rPr lang="fr-FR" sz="2200" b="1" dirty="0">
                <a:cs typeface="Arial" pitchFamily="34" charset="0"/>
              </a:rPr>
              <a:t>	</a:t>
            </a:r>
            <a:r>
              <a:rPr lang="fr-FR" sz="2200" b="1" dirty="0" smtClean="0">
                <a:cs typeface="Arial" pitchFamily="34" charset="0"/>
              </a:rPr>
              <a:t>-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un vœu simple </a:t>
            </a:r>
            <a:r>
              <a:rPr lang="fr-FR" sz="2200" b="1" dirty="0" smtClean="0">
                <a:cs typeface="Arial" pitchFamily="34" charset="0"/>
              </a:rPr>
              <a:t>: 1 établissement+1 formation (ex L1 mathématiques à UCP)</a:t>
            </a:r>
          </a:p>
          <a:p>
            <a:endParaRPr lang="fr-FR" sz="2200" b="1" dirty="0" smtClean="0">
              <a:cs typeface="Arial" pitchFamily="34" charset="0"/>
            </a:endParaRPr>
          </a:p>
          <a:p>
            <a:r>
              <a:rPr lang="fr-FR" sz="2200" b="1" dirty="0" smtClean="0">
                <a:cs typeface="Arial" pitchFamily="34" charset="0"/>
              </a:rPr>
              <a:t>Ou pour certaines formations</a:t>
            </a:r>
          </a:p>
          <a:p>
            <a:r>
              <a:rPr lang="fr-FR" sz="2200" b="1" dirty="0">
                <a:cs typeface="Arial" pitchFamily="34" charset="0"/>
              </a:rPr>
              <a:t>	</a:t>
            </a:r>
            <a:r>
              <a:rPr lang="fr-FR" sz="2200" b="1" dirty="0" smtClean="0">
                <a:cs typeface="Arial" pitchFamily="34" charset="0"/>
              </a:rPr>
              <a:t>-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un vœu multiple </a:t>
            </a:r>
            <a:r>
              <a:rPr lang="fr-FR" sz="2200" b="1" dirty="0" smtClean="0">
                <a:cs typeface="Arial" pitchFamily="34" charset="0"/>
              </a:rPr>
              <a:t>: 1 formation générique (ex BTS MUC)</a:t>
            </a:r>
          </a:p>
          <a:p>
            <a:r>
              <a:rPr lang="fr-FR" sz="2200" b="1" dirty="0">
                <a:cs typeface="Arial" pitchFamily="34" charset="0"/>
              </a:rPr>
              <a:t>	</a:t>
            </a:r>
            <a:r>
              <a:rPr lang="fr-FR" sz="2200" b="1" dirty="0" smtClean="0">
                <a:cs typeface="Arial" pitchFamily="34" charset="0"/>
              </a:rPr>
              <a:t>puis des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sous vœux </a:t>
            </a:r>
            <a:r>
              <a:rPr lang="fr-FR" sz="2200" b="1" dirty="0" smtClean="0">
                <a:cs typeface="Arial" pitchFamily="34" charset="0"/>
              </a:rPr>
              <a:t>précisant les établissements (10 maximum)</a:t>
            </a:r>
          </a:p>
          <a:p>
            <a:r>
              <a:rPr lang="fr-FR" sz="2200" dirty="0" smtClean="0">
                <a:cs typeface="Arial" pitchFamily="34" charset="0"/>
              </a:rPr>
              <a:t>Le</a:t>
            </a:r>
            <a:r>
              <a:rPr lang="fr-FR" sz="2200" b="1" dirty="0" smtClean="0"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vœu multiple :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ne compte que pour un seul vœu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est composé de plusieurs sous-vœux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20 sous-vœux maximum pour l’ensemble des vœux multiples </a:t>
            </a:r>
            <a:endParaRPr lang="fr-FR" sz="2200" dirty="0">
              <a:cs typeface="Arial" pitchFamily="34" charset="0"/>
            </a:endParaRPr>
          </a:p>
          <a:p>
            <a:pPr marL="342900" indent="-342900">
              <a:buFont typeface="Webdings" panose="05030102010509060703" pitchFamily="18" charset="2"/>
              <a:buChar char="="/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pas de classement d</a:t>
            </a:r>
            <a:r>
              <a:rPr lang="fr-FR" sz="2200" dirty="0" smtClean="0">
                <a:cs typeface="Arial" pitchFamily="34" charset="0"/>
              </a:rPr>
              <a:t>es sous-vœux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2200" b="1" dirty="0" smtClean="0"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0768" y="146225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Pour certaines formations, le candidat peut faire des vœux et des sous-vœux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Vœux et sous-vœux         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340768" y="187663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au 13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6944" y="2239421"/>
            <a:ext cx="8782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latin typeface="+mj-lt"/>
                <a:cs typeface="Arial" pitchFamily="34" charset="0"/>
              </a:rPr>
              <a:t>Les</a:t>
            </a:r>
            <a:r>
              <a:rPr lang="fr-FR" sz="2200" b="1" dirty="0" smtClean="0">
                <a:latin typeface="+mj-lt"/>
                <a:cs typeface="Arial" pitchFamily="34" charset="0"/>
              </a:rPr>
              <a:t> </a:t>
            </a:r>
            <a:r>
              <a:rPr lang="fr-FR" sz="22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CPGE</a:t>
            </a:r>
            <a:r>
              <a:rPr lang="fr-FR" sz="2200" b="1" dirty="0" smtClean="0">
                <a:latin typeface="+mj-lt"/>
                <a:cs typeface="Arial" pitchFamily="34" charset="0"/>
              </a:rPr>
              <a:t>, </a:t>
            </a:r>
            <a:r>
              <a:rPr lang="fr-FR" sz="2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BTS </a:t>
            </a:r>
            <a:r>
              <a:rPr lang="fr-FR" sz="2200" dirty="0" smtClean="0">
                <a:latin typeface="+mj-lt"/>
                <a:cs typeface="Arial" pitchFamily="34" charset="0"/>
              </a:rPr>
              <a:t>et les</a:t>
            </a:r>
            <a:r>
              <a:rPr lang="fr-FR" sz="22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DUT </a:t>
            </a:r>
            <a:r>
              <a:rPr lang="fr-FR" sz="2200" dirty="0" smtClean="0">
                <a:latin typeface="+mj-lt"/>
                <a:cs typeface="Arial" pitchFamily="34" charset="0"/>
              </a:rPr>
              <a:t>sont </a:t>
            </a:r>
            <a:r>
              <a:rPr lang="fr-FR" sz="2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regroupés par spécialité à l’échelle nationale</a:t>
            </a:r>
            <a:r>
              <a:rPr lang="fr-FR" sz="2200" dirty="0" smtClean="0">
                <a:latin typeface="+mj-lt"/>
                <a:cs typeface="Arial" pitchFamily="34" charset="0"/>
              </a:rPr>
              <a:t>. Chaque établissement proposant une même spécialité correspond à un sous-vœu du vœu multiple.</a:t>
            </a:r>
          </a:p>
          <a:p>
            <a:endParaRPr lang="fr-FR" sz="2200" dirty="0" smtClean="0">
              <a:latin typeface="+mj-lt"/>
              <a:cs typeface="Arial" pitchFamily="34" charset="0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La </a:t>
            </a:r>
            <a:r>
              <a:rPr lang="fr-FR" sz="2200" dirty="0">
                <a:cs typeface="Arial" pitchFamily="34" charset="0"/>
              </a:rPr>
              <a:t>demande d’une CPGE d’un même établissement </a:t>
            </a:r>
            <a:r>
              <a:rPr lang="fr-FR" sz="22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avec ET sans internat</a:t>
            </a:r>
            <a:r>
              <a:rPr lang="fr-FR" sz="2200" dirty="0">
                <a:cs typeface="Arial" pitchFamily="34" charset="0"/>
              </a:rPr>
              <a:t> compte pour </a:t>
            </a:r>
            <a:r>
              <a:rPr lang="fr-FR" sz="22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un seul sous-vœu</a:t>
            </a:r>
            <a:r>
              <a:rPr lang="fr-FR" sz="2200" dirty="0">
                <a:cs typeface="Arial" pitchFamily="34" charset="0"/>
              </a:rPr>
              <a:t>.</a:t>
            </a:r>
          </a:p>
          <a:p>
            <a:endParaRPr lang="fr-FR" sz="2200" dirty="0" smtClean="0">
              <a:latin typeface="+mj-lt"/>
              <a:cs typeface="Arial" pitchFamily="34" charset="0"/>
            </a:endParaRPr>
          </a:p>
          <a:p>
            <a:endParaRPr lang="fr-FR" sz="2200" b="1" dirty="0" smtClean="0">
              <a:solidFill>
                <a:srgbClr val="FFC000"/>
              </a:solidFill>
              <a:latin typeface="+mj-lt"/>
              <a:cs typeface="Arial" pitchFamily="34" charset="0"/>
              <a:sym typeface="Webdings" pitchFamily="18" charset="2"/>
            </a:endParaRPr>
          </a:p>
          <a:p>
            <a:endParaRPr lang="fr-FR" sz="2200" b="1" i="1" dirty="0" smtClean="0"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132105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E0115F"/>
                </a:solidFill>
                <a:cs typeface="Arial" pitchFamily="34" charset="0"/>
              </a:rPr>
              <a:t>Vœux multiples des formations sélectives : CPGE, BTS et DUT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Formuler ses vœux 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42709" y="284339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au 13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sz="1400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4377" y="1495859"/>
            <a:ext cx="8782119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i="1" dirty="0" smtClean="0">
                <a:cs typeface="Arial" pitchFamily="34" charset="0"/>
                <a:sym typeface="Webdings" pitchFamily="18" charset="2"/>
              </a:rPr>
              <a:t>E</a:t>
            </a:r>
            <a:r>
              <a:rPr lang="fr-FR" sz="2200" i="1" dirty="0" smtClean="0">
                <a:cs typeface="Arial" pitchFamily="34" charset="0"/>
              </a:rPr>
              <a:t>xemple1 : </a:t>
            </a:r>
          </a:p>
          <a:p>
            <a:r>
              <a:rPr lang="fr-FR" sz="2200" i="1" dirty="0" smtClean="0">
                <a:cs typeface="Arial" pitchFamily="34" charset="0"/>
              </a:rPr>
              <a:t>si </a:t>
            </a:r>
            <a:r>
              <a:rPr lang="fr-FR" sz="2200" i="1" dirty="0">
                <a:cs typeface="Arial" pitchFamily="34" charset="0"/>
              </a:rPr>
              <a:t>un lycéen demande le BTS « Métiers de la chimie » dans 7 établissements, quelle que soit leur localisation, cela compte pour 1 vœu et 7 sous-vœux</a:t>
            </a:r>
            <a:endParaRPr lang="fr-FR" sz="2200" b="1" i="1" dirty="0">
              <a:cs typeface="Arial" pitchFamily="34" charset="0"/>
            </a:endParaRPr>
          </a:p>
          <a:p>
            <a:pPr marL="342900" indent="-342900">
              <a:buFont typeface="Webdings" panose="05030102010509060703" pitchFamily="18" charset="2"/>
              <a:buChar char="="/>
            </a:pPr>
            <a:endParaRPr lang="fr-FR" sz="900" b="1" dirty="0">
              <a:solidFill>
                <a:srgbClr val="FFC000"/>
              </a:solidFill>
              <a:latin typeface="+mj-lt"/>
              <a:cs typeface="Arial" pitchFamily="34" charset="0"/>
              <a:sym typeface="Webdings" pitchFamily="18" charset="2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i="1" dirty="0" smtClean="0">
                <a:cs typeface="Arial" pitchFamily="34" charset="0"/>
                <a:sym typeface="Webdings" pitchFamily="18" charset="2"/>
              </a:rPr>
              <a:t>E</a:t>
            </a:r>
            <a:r>
              <a:rPr lang="fr-FR" sz="2200" i="1" dirty="0" smtClean="0">
                <a:cs typeface="Arial" pitchFamily="34" charset="0"/>
              </a:rPr>
              <a:t>xemple2 </a:t>
            </a:r>
            <a:r>
              <a:rPr lang="fr-FR" sz="2200" i="1" dirty="0">
                <a:cs typeface="Arial" pitchFamily="34" charset="0"/>
              </a:rPr>
              <a:t>:</a:t>
            </a:r>
            <a:endParaRPr lang="fr-FR" sz="2200" dirty="0" smtClean="0"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  <a:sym typeface="Webdings" pitchFamily="18" charset="2"/>
            </a:endParaRPr>
          </a:p>
          <a:p>
            <a:r>
              <a:rPr lang="fr-FR" sz="2200" i="1" dirty="0">
                <a:cs typeface="Arial" pitchFamily="34" charset="0"/>
                <a:sym typeface="Webdings" pitchFamily="18" charset="2"/>
              </a:rPr>
              <a:t>E</a:t>
            </a:r>
            <a:r>
              <a:rPr lang="fr-FR" sz="2200" i="1" dirty="0">
                <a:cs typeface="Arial" pitchFamily="34" charset="0"/>
              </a:rPr>
              <a:t>xemple d’un lycéen demande la CPGE « MPSI »:</a:t>
            </a:r>
          </a:p>
          <a:p>
            <a:r>
              <a:rPr lang="fr-FR" sz="2200" i="1" dirty="0">
                <a:cs typeface="Arial" pitchFamily="34" charset="0"/>
              </a:rPr>
              <a:t>          -Au lycée A à Paris sans internat</a:t>
            </a:r>
          </a:p>
          <a:p>
            <a:r>
              <a:rPr lang="fr-FR" sz="2200" i="1" dirty="0">
                <a:cs typeface="Arial" pitchFamily="34" charset="0"/>
              </a:rPr>
              <a:t>          -Au lycée B à Paris sans internat</a:t>
            </a:r>
          </a:p>
          <a:p>
            <a:r>
              <a:rPr lang="fr-FR" sz="2200" i="1" dirty="0">
                <a:cs typeface="Arial" pitchFamily="34" charset="0"/>
              </a:rPr>
              <a:t>          - Au lycée C à Marseille</a:t>
            </a:r>
          </a:p>
          <a:p>
            <a:r>
              <a:rPr lang="fr-FR" sz="2200" i="1" dirty="0">
                <a:cs typeface="Arial" pitchFamily="34" charset="0"/>
              </a:rPr>
              <a:t>                        -avec internat            </a:t>
            </a:r>
          </a:p>
          <a:p>
            <a:r>
              <a:rPr lang="fr-FR" sz="2200" i="1" dirty="0">
                <a:cs typeface="Arial" pitchFamily="34" charset="0"/>
              </a:rPr>
              <a:t>                        -sans internat</a:t>
            </a:r>
          </a:p>
          <a:p>
            <a:r>
              <a:rPr lang="fr-FR" sz="2200" i="1" dirty="0">
                <a:cs typeface="Arial" pitchFamily="34" charset="0"/>
              </a:rPr>
              <a:t>          - Au lycée D à Rouen</a:t>
            </a:r>
          </a:p>
          <a:p>
            <a:r>
              <a:rPr lang="fr-FR" sz="2200" i="1" dirty="0">
                <a:cs typeface="Arial" pitchFamily="34" charset="0"/>
              </a:rPr>
              <a:t>                        -avec internat            </a:t>
            </a:r>
          </a:p>
          <a:p>
            <a:r>
              <a:rPr lang="fr-FR" sz="2200" i="1" dirty="0">
                <a:cs typeface="Arial" pitchFamily="34" charset="0"/>
              </a:rPr>
              <a:t>                        -sans internat</a:t>
            </a:r>
          </a:p>
          <a:p>
            <a:r>
              <a:rPr lang="fr-FR" sz="2200" i="1" dirty="0">
                <a:cs typeface="Arial" pitchFamily="34" charset="0"/>
              </a:rPr>
              <a:t>Ces demandes comptent pour 1 vœu et 4 sous-vœux </a:t>
            </a:r>
          </a:p>
          <a:p>
            <a:endParaRPr lang="fr-FR" sz="2200" i="1" dirty="0"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fr-FR" sz="2200" i="1" dirty="0"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fr-FR" sz="2200" i="1" dirty="0" smtClean="0"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43808" y="821904"/>
            <a:ext cx="409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E0115F"/>
                </a:solidFill>
                <a:cs typeface="Arial" pitchFamily="34" charset="0"/>
              </a:rPr>
              <a:t>Exemples de Vœux multiples des formations sélectives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Formuler ses vœux 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42709" y="284339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au 13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6944" y="2239421"/>
            <a:ext cx="8782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latin typeface="+mj-lt"/>
                <a:cs typeface="Arial" pitchFamily="34" charset="0"/>
              </a:rPr>
              <a:t>certaines</a:t>
            </a:r>
            <a:r>
              <a:rPr lang="fr-FR" sz="2200" b="1" dirty="0" smtClean="0">
                <a:latin typeface="+mj-lt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L1 </a:t>
            </a:r>
            <a:r>
              <a:rPr lang="fr-FR" sz="2200" dirty="0">
                <a:latin typeface="+mj-lt"/>
                <a:cs typeface="Arial" pitchFamily="34" charset="0"/>
              </a:rPr>
              <a:t>s</a:t>
            </a:r>
            <a:r>
              <a:rPr lang="fr-FR" sz="2200" dirty="0" smtClean="0">
                <a:latin typeface="+mj-lt"/>
                <a:cs typeface="Arial" pitchFamily="34" charset="0"/>
              </a:rPr>
              <a:t>ont </a:t>
            </a:r>
            <a:r>
              <a:rPr lang="fr-FR" sz="2200" b="1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regroupées par spécialité à l’échelle académique ou régionale</a:t>
            </a:r>
            <a:r>
              <a:rPr lang="fr-FR" sz="2200" dirty="0" smtClean="0">
                <a:latin typeface="+mj-lt"/>
                <a:cs typeface="Arial" pitchFamily="34" charset="0"/>
              </a:rPr>
              <a:t>. Chaque université proposant une même spécialité correspond à un sous-vœu du vœu multiple.</a:t>
            </a:r>
          </a:p>
          <a:p>
            <a:endParaRPr lang="fr-FR" sz="2200" dirty="0" smtClean="0">
              <a:latin typeface="+mj-lt"/>
              <a:cs typeface="Arial" pitchFamily="34" charset="0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L’université peut accepter des candidats hors académie </a:t>
            </a:r>
            <a:r>
              <a:rPr lang="fr-FR" sz="2200" dirty="0"/>
              <a:t>mais un pourcentage maximum de candidats ne provenant pas de </a:t>
            </a:r>
            <a:r>
              <a:rPr lang="fr-FR" sz="2200" dirty="0" smtClean="0"/>
              <a:t>son académie/région sera </a:t>
            </a:r>
            <a:r>
              <a:rPr lang="fr-FR" sz="2200" dirty="0"/>
              <a:t>fixé par le recteur pour chaque licence</a:t>
            </a:r>
          </a:p>
          <a:p>
            <a:endParaRPr lang="fr-FR" sz="2200" dirty="0" smtClean="0">
              <a:latin typeface="+mj-lt"/>
              <a:cs typeface="Arial" pitchFamily="34" charset="0"/>
            </a:endParaRPr>
          </a:p>
          <a:p>
            <a:endParaRPr lang="fr-FR" sz="2200" b="1" dirty="0" smtClean="0">
              <a:solidFill>
                <a:srgbClr val="FFC000"/>
              </a:solidFill>
              <a:latin typeface="+mj-lt"/>
              <a:cs typeface="Arial" pitchFamily="34" charset="0"/>
              <a:sym typeface="Webdings" pitchFamily="18" charset="2"/>
            </a:endParaRPr>
          </a:p>
          <a:p>
            <a:endParaRPr lang="fr-FR" sz="2200" b="1" i="1" dirty="0" smtClean="0"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132105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E0115F"/>
                </a:solidFill>
                <a:cs typeface="Arial" pitchFamily="34" charset="0"/>
              </a:rPr>
              <a:t>Vœux multiples des formations non sélectives (L1)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Formuler ses vœux 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42709" y="284339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au 13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1923922"/>
            <a:ext cx="878211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Certaines formations sont proposées hors </a:t>
            </a:r>
            <a:r>
              <a:rPr lang="fr-FR" sz="2200" b="1" dirty="0" err="1" smtClean="0">
                <a:solidFill>
                  <a:srgbClr val="FFC000"/>
                </a:solidFill>
                <a:sym typeface="Webdings" pitchFamily="18" charset="2"/>
              </a:rPr>
              <a:t>Parcoursup</a:t>
            </a: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:</a:t>
            </a:r>
            <a:endParaRPr lang="fr-FR" sz="2200" b="1" dirty="0" smtClean="0">
              <a:solidFill>
                <a:srgbClr val="FFC000"/>
              </a:solidFill>
              <a:latin typeface="+mj-lt"/>
              <a:cs typeface="Arial" pitchFamily="34" charset="0"/>
            </a:endParaRPr>
          </a:p>
          <a:p>
            <a:pPr marL="342900" indent="-342900">
              <a:buFont typeface="Webdings" panose="05030102010509060703" pitchFamily="18" charset="2"/>
              <a:buChar char="="/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Université Paris Dauphine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Sciences Po Paris et IEP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Certaines écoles paramédicales et sociales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Certaines écoles de commerce et d’ingénieurs</a:t>
            </a:r>
            <a:endParaRPr lang="fr-FR" sz="2200" dirty="0" smtClean="0">
              <a:cs typeface="Arial" pitchFamily="34" charset="0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Certaines écoles supérieures d’art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</a:rPr>
              <a:t>Certaines écoles privées des arts appliqués, de gestion, notariat, transport, secrétariat</a:t>
            </a:r>
          </a:p>
          <a:p>
            <a:r>
              <a:rPr lang="fr-FR" sz="2200" i="1" dirty="0" smtClean="0">
                <a:cs typeface="Arial" pitchFamily="34" charset="0"/>
              </a:rPr>
              <a:t>     (liste non exhaustive)</a:t>
            </a:r>
          </a:p>
          <a:p>
            <a:endParaRPr lang="fr-FR" sz="2200" b="1" i="1" dirty="0">
              <a:cs typeface="Arial" pitchFamily="34" charset="0"/>
            </a:endParaRPr>
          </a:p>
          <a:p>
            <a:endParaRPr lang="fr-FR" sz="22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2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2200" b="1" dirty="0" smtClean="0"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18239" y="908720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La très grande majorité des établissements d’enseignement supérieur sont proposés dans parcoursup.fr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Vœux de formations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395536" y="883615"/>
            <a:ext cx="2012995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22 janvier au 13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8" b="92965" l="9881" r="89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50" y="1616746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556115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i="1" dirty="0">
                <a:solidFill>
                  <a:srgbClr val="E0115F"/>
                </a:solidFill>
                <a:cs typeface="Arial" pitchFamily="34" charset="0"/>
              </a:rPr>
              <a:t>Pour s’inscrire dans ces formations: Contacter directement les établissements et vérifier les modalités d’inscription.</a:t>
            </a:r>
          </a:p>
        </p:txBody>
      </p:sp>
    </p:spTree>
    <p:extLst>
      <p:ext uri="{BB962C8B-B14F-4D97-AF65-F5344CB8AC3E}">
        <p14:creationId xmlns:p14="http://schemas.microsoft.com/office/powerpoint/2010/main" val="16294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2334" y="2129786"/>
            <a:ext cx="878211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Afin que les vœux saisis deviennent définitifs sur </a:t>
            </a:r>
            <a:r>
              <a:rPr lang="fr-FR" sz="2200" b="1" dirty="0" err="1" smtClean="0">
                <a:solidFill>
                  <a:srgbClr val="FFC000"/>
                </a:solidFill>
                <a:sym typeface="Webdings" pitchFamily="18" charset="2"/>
              </a:rPr>
              <a:t>Parcoursup</a:t>
            </a: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 :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endParaRPr lang="fr-FR" sz="2200" b="1" dirty="0">
              <a:cs typeface="Arial" pitchFamily="34" charset="0"/>
              <a:sym typeface="Webdings" pitchFamily="18" charset="2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Compléter les dossiers pour chaque vœu: saisie du projet de formation motivé, document(s) à joindre via la plateforme </a:t>
            </a:r>
          </a:p>
          <a:p>
            <a:endParaRPr lang="fr-FR" sz="2200" dirty="0" smtClean="0">
              <a:cs typeface="Arial" pitchFamily="34" charset="0"/>
              <a:sym typeface="Webdings" pitchFamily="18" charset="2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Confirmer les vœux</a:t>
            </a:r>
            <a:endParaRPr lang="fr-FR" sz="22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200" b="1" dirty="0" smtClean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fr-FR" sz="2200" b="1" i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2200" b="1" dirty="0" smtClean="0"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Confirmation des candidatures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107504" y="833642"/>
            <a:ext cx="2808312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Jusqu’au 31 mars 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5255631"/>
            <a:ext cx="8352928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i="1" dirty="0">
                <a:solidFill>
                  <a:srgbClr val="E0115F"/>
                </a:solidFill>
                <a:cs typeface="Arial" pitchFamily="34" charset="0"/>
              </a:rPr>
              <a:t>Rappel: impossible de saisir de nouveaux vœux après le 13 mars</a:t>
            </a:r>
            <a:r>
              <a:rPr lang="fr-FR" i="1" dirty="0">
                <a:solidFill>
                  <a:srgbClr val="E0115F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3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6944" y="2078218"/>
            <a:ext cx="87821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2</a:t>
            </a:r>
            <a:r>
              <a:rPr lang="fr-FR" sz="2200" baseline="30000" dirty="0" smtClean="0">
                <a:solidFill>
                  <a:srgbClr val="000000"/>
                </a:solidFill>
                <a:sym typeface="Wingdings 3"/>
              </a:rPr>
              <a:t>ème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 </a:t>
            </a:r>
            <a:r>
              <a:rPr lang="fr-FR" sz="2200" dirty="0">
                <a:solidFill>
                  <a:srgbClr val="000000"/>
                </a:solidFill>
                <a:sym typeface="Wingdings 3"/>
              </a:rPr>
              <a:t>conseil de classe : examen des vœux + appréciations des professeurs et avis du chef d’établissement sur les fiches 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Avenir (</a:t>
            </a:r>
            <a:r>
              <a:rPr lang="fr-FR" sz="2200" b="1" dirty="0" smtClean="0">
                <a:solidFill>
                  <a:srgbClr val="E0115F"/>
                </a:solidFill>
                <a:sym typeface="Wingdings 3"/>
              </a:rPr>
              <a:t>1 </a:t>
            </a:r>
            <a:r>
              <a:rPr lang="fr-FR" sz="2200" b="1" dirty="0">
                <a:solidFill>
                  <a:srgbClr val="E0115F"/>
                </a:solidFill>
                <a:sym typeface="Wingdings 3"/>
              </a:rPr>
              <a:t>vœu = 1 fiche </a:t>
            </a:r>
            <a:r>
              <a:rPr lang="fr-FR" sz="2200" b="1" dirty="0" smtClean="0">
                <a:solidFill>
                  <a:srgbClr val="E0115F"/>
                </a:solidFill>
                <a:sym typeface="Wingdings 3"/>
              </a:rPr>
              <a:t>Avenir</a:t>
            </a:r>
            <a:r>
              <a:rPr lang="fr-FR" sz="2200" dirty="0" smtClean="0">
                <a:sym typeface="Wingdings 3"/>
              </a:rPr>
              <a:t>)</a:t>
            </a:r>
            <a:endParaRPr lang="fr-FR" sz="2200" dirty="0" smtClean="0">
              <a:solidFill>
                <a:srgbClr val="E0115F"/>
              </a:solidFill>
              <a:sym typeface="Wingdings 3"/>
            </a:endParaRPr>
          </a:p>
          <a:p>
            <a:r>
              <a:rPr lang="fr-FR" sz="2200" dirty="0">
                <a:solidFill>
                  <a:srgbClr val="000000"/>
                </a:solidFill>
                <a:sym typeface="Wingdings 3"/>
              </a:rPr>
              <a:t>q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ui sont ensuite:</a:t>
            </a: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transmises par </a:t>
            </a:r>
            <a:r>
              <a:rPr lang="fr-FR" sz="2200" dirty="0">
                <a:solidFill>
                  <a:srgbClr val="000000"/>
                </a:solidFill>
                <a:sym typeface="Wingdings 3"/>
              </a:rPr>
              <a:t>la plateforme à chaque établissement choisi par 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le candidat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et consultables par les élèves et leurs familles à partir du 22 mai.</a:t>
            </a:r>
            <a:endParaRPr lang="fr-FR" sz="2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FFC000"/>
                </a:solidFill>
                <a:sym typeface="Webdings" pitchFamily="18" charset="2"/>
              </a:rPr>
              <a:t>La fiche Avenir comprend: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endParaRPr lang="fr-FR" sz="2200" b="1" dirty="0">
              <a:cs typeface="Arial" pitchFamily="34" charset="0"/>
              <a:sym typeface="Webdings" pitchFamily="18" charset="2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Les notes de l’élève (moyennes, appréciations des professeurs dans chaque discipline, positionnement dans la classe)</a:t>
            </a:r>
            <a:endParaRPr lang="fr-FR" sz="2200" dirty="0">
              <a:cs typeface="Arial" pitchFamily="34" charset="0"/>
              <a:sym typeface="Webdings" pitchFamily="18" charset="2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L’appréciation complémentaire du professeur principal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L’avis du chef d’établissement (cohérence vœu / motivation, capacité à réussir)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6305" y="1266851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Avis de l’équipe pédagogique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L’examen du conseil de classe et la fiche Avenir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104647" y="1025417"/>
            <a:ext cx="3096344" cy="936104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Entre le 14 et le 31 mars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7369" y="2060848"/>
            <a:ext cx="8782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200" dirty="0" smtClean="0"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  <a:sym typeface="Webdings" pitchFamily="18" charset="2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  <a:sym typeface="Webdings" pitchFamily="18" charset="2"/>
              </a:rPr>
              <a:t>La fiche Avenir </a:t>
            </a:r>
            <a:r>
              <a:rPr lang="fr-FR" sz="2200" dirty="0">
                <a:cs typeface="Arial" pitchFamily="34" charset="0"/>
                <a:sym typeface="Webdings" pitchFamily="18" charset="2"/>
              </a:rPr>
              <a:t>transmise par le lycée : résultats, positionnement et appréciation dans chaque matière, éléments d’appréciation du professeur principal et avis du chef d’établissement</a:t>
            </a: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  <a:sym typeface="Webdings" pitchFamily="18" charset="2"/>
              </a:rPr>
              <a:t>Le « projet de formation motivé »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: obligatoirement </a:t>
            </a:r>
            <a:r>
              <a:rPr lang="fr-FR" sz="2200" dirty="0">
                <a:cs typeface="Arial" pitchFamily="34" charset="0"/>
                <a:sym typeface="Webdings" pitchFamily="18" charset="2"/>
              </a:rPr>
              <a:t>rédigé par le candidat pour chacun de ses vœux et dans un espace prévu à cet effet sur la plateforme. La rédaction de ce projet vaut lettre de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motivation.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  <a:sym typeface="Webdings" pitchFamily="18" charset="2"/>
              </a:rPr>
              <a:t>Les notes de 1ère et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  <a:sym typeface="Webdings" pitchFamily="18" charset="2"/>
              </a:rPr>
              <a:t>terminale</a:t>
            </a:r>
            <a:endParaRPr lang="fr-FR" sz="2200" dirty="0">
              <a:cs typeface="Arial" pitchFamily="34" charset="0"/>
              <a:sym typeface="Webdings" pitchFamily="18" charset="2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  <a:sym typeface="Webdings" pitchFamily="18" charset="2"/>
              </a:rPr>
              <a:t>Les autres pièces éventuellement demandées </a:t>
            </a:r>
            <a:r>
              <a:rPr lang="fr-FR" sz="2200" dirty="0">
                <a:cs typeface="Arial" pitchFamily="34" charset="0"/>
                <a:sym typeface="Webdings" pitchFamily="18" charset="2"/>
              </a:rPr>
              <a:t>(ex : CV, notes aux épreuves anticipées du bac, etc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.)</a:t>
            </a:r>
            <a:endParaRPr lang="fr-FR" sz="2200" dirty="0">
              <a:cs typeface="Arial" pitchFamily="34" charset="0"/>
              <a:sym typeface="Webdings" pitchFamily="18" charset="2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3"/>
            <a:ext cx="9107488" cy="853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Traitement des vœux dans les établissements d’enseignement supérieur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35496" y="966866"/>
            <a:ext cx="2232248" cy="936104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Du 31 mars au</a:t>
            </a:r>
            <a:r>
              <a:rPr lang="fr-FR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18 </a:t>
            </a:r>
            <a:r>
              <a:rPr lang="fr-FR" sz="2000" b="1" dirty="0">
                <a:solidFill>
                  <a:schemeClr val="tx1"/>
                </a:solidFill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59832" y="1341929"/>
            <a:ext cx="4704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 Eléments pour l’étude des dossiers</a:t>
            </a:r>
          </a:p>
        </p:txBody>
      </p:sp>
    </p:spTree>
    <p:extLst>
      <p:ext uri="{BB962C8B-B14F-4D97-AF65-F5344CB8AC3E}">
        <p14:creationId xmlns:p14="http://schemas.microsoft.com/office/powerpoint/2010/main" val="31155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2360199"/>
            <a:ext cx="87821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Possibilité d’accéder à la licence de son choix à l’université qui peut proposer un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  <a:sym typeface="Webdings" pitchFamily="18" charset="2"/>
              </a:rPr>
              <a:t>parcours de formation personnalisé </a:t>
            </a:r>
            <a:r>
              <a:rPr lang="fr-FR" sz="2200" dirty="0" smtClean="0">
                <a:cs typeface="Arial" pitchFamily="34" charset="0"/>
                <a:sym typeface="Webdings" pitchFamily="18" charset="2"/>
              </a:rPr>
              <a:t>(cursus adapté,…) pour favoriser la réussite.</a:t>
            </a:r>
            <a:endParaRPr lang="fr-FR" sz="2200" dirty="0">
              <a:cs typeface="Arial" pitchFamily="34" charset="0"/>
              <a:sym typeface="Webdings" pitchFamily="18" charset="2"/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Les dossiers des candidats sont ordonnés </a:t>
            </a:r>
            <a:r>
              <a:rPr lang="fr-FR" sz="2200" dirty="0" smtClean="0"/>
              <a:t>au </a:t>
            </a:r>
            <a:r>
              <a:rPr lang="fr-FR" sz="2200" dirty="0"/>
              <a:t>regard de l’adéquation entre le projet d’études du candidat, ses acquis et les attendus de la formation. </a:t>
            </a:r>
            <a:r>
              <a:rPr lang="fr-FR" sz="2200" dirty="0" smtClean="0"/>
              <a:t>Cependant, </a:t>
            </a:r>
            <a:r>
              <a:rPr lang="fr-FR" sz="2200" dirty="0"/>
              <a:t>compte tenu des capacités d’accueil de chaque formation,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une réponse « en attente » est proposée </a:t>
            </a:r>
            <a:r>
              <a:rPr lang="fr-FR" sz="2200" dirty="0" smtClean="0"/>
              <a:t>aux </a:t>
            </a:r>
            <a:r>
              <a:rPr lang="fr-FR" sz="2200" dirty="0"/>
              <a:t>candidats ordonnés au-delà de la limite des capacités d’accueil</a:t>
            </a:r>
            <a:r>
              <a:rPr lang="fr-FR" sz="2200" dirty="0" smtClean="0"/>
              <a:t>.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Les réponses possibles sont :</a:t>
            </a:r>
          </a:p>
          <a:p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OUI</a:t>
            </a:r>
            <a:r>
              <a:rPr lang="fr-FR" sz="2200" dirty="0" smtClean="0"/>
              <a:t> : le candidat est accepté</a:t>
            </a:r>
          </a:p>
          <a:p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OUI SI </a:t>
            </a:r>
            <a:r>
              <a:rPr lang="fr-FR" sz="2200" dirty="0" smtClean="0"/>
              <a:t>: le candidat est accepté S’IL accepte de suivre un parcours adapté</a:t>
            </a:r>
          </a:p>
          <a:p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EN ATTENTE </a:t>
            </a:r>
            <a:r>
              <a:rPr lang="fr-FR" sz="2200" dirty="0" smtClean="0"/>
              <a:t>: le candidat doit attendre que des places se libèrent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3"/>
            <a:ext cx="9107488" cy="820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Traitement des vœux dans les établissements d’enseignement supérieur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6" name="Bulle ronde 5"/>
          <p:cNvSpPr/>
          <p:nvPr/>
        </p:nvSpPr>
        <p:spPr>
          <a:xfrm>
            <a:off x="0" y="671414"/>
            <a:ext cx="2232248" cy="936104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Du 4 avril au 18 </a:t>
            </a:r>
            <a:r>
              <a:rPr lang="fr-FR" sz="2000" b="1" dirty="0">
                <a:solidFill>
                  <a:schemeClr val="tx1"/>
                </a:solidFill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5556" y="1783521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 Admission dans les formations non sélectives (licences et PACES):</a:t>
            </a:r>
          </a:p>
        </p:txBody>
      </p:sp>
    </p:spTree>
    <p:extLst>
      <p:ext uri="{BB962C8B-B14F-4D97-AF65-F5344CB8AC3E}">
        <p14:creationId xmlns:p14="http://schemas.microsoft.com/office/powerpoint/2010/main" val="405035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7883" y="1912904"/>
            <a:ext cx="87821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ym typeface="Webdings" pitchFamily="18" charset="2"/>
              </a:rPr>
              <a:t>sur </a:t>
            </a:r>
            <a:r>
              <a:rPr lang="fr-FR" sz="2200" b="1" dirty="0">
                <a:sym typeface="Webdings" pitchFamily="18" charset="2"/>
              </a:rPr>
              <a:t>dossier</a:t>
            </a:r>
            <a:r>
              <a:rPr lang="fr-FR" sz="2200" dirty="0">
                <a:sym typeface="Webdings" pitchFamily="18" charset="2"/>
              </a:rPr>
              <a:t> ou par </a:t>
            </a:r>
            <a:r>
              <a:rPr lang="fr-FR" sz="2200" b="1" dirty="0" smtClean="0">
                <a:sym typeface="Webdings" pitchFamily="18" charset="2"/>
              </a:rPr>
              <a:t>concours</a:t>
            </a:r>
          </a:p>
          <a:p>
            <a:endParaRPr lang="fr-FR" sz="2200" b="1" dirty="0" smtClean="0">
              <a:sym typeface="Webdings" pitchFamily="18" charset="2"/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b="1" dirty="0" smtClean="0">
                <a:sym typeface="Webdings" pitchFamily="18" charset="2"/>
              </a:rPr>
              <a:t>spécificités </a:t>
            </a:r>
            <a:r>
              <a:rPr lang="fr-FR" sz="2200" b="1" dirty="0">
                <a:sym typeface="Webdings" pitchFamily="18" charset="2"/>
              </a:rPr>
              <a:t>pour l’accès des bacheliers professionnels / technologiques en BTS / </a:t>
            </a:r>
            <a:r>
              <a:rPr lang="fr-FR" sz="2200" b="1" dirty="0" smtClean="0">
                <a:sym typeface="Webdings" pitchFamily="18" charset="2"/>
              </a:rPr>
              <a:t>DUT: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Lycéens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de la voie </a:t>
            </a:r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professionnelle</a:t>
            </a:r>
          </a:p>
          <a:p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- </a:t>
            </a:r>
            <a:r>
              <a:rPr lang="fr-FR" sz="2200" dirty="0" smtClean="0"/>
              <a:t>un </a:t>
            </a:r>
            <a:r>
              <a:rPr lang="fr-FR" sz="2200" dirty="0"/>
              <a:t>nombre de </a:t>
            </a:r>
            <a:r>
              <a:rPr lang="fr-FR" sz="2200" b="1" dirty="0"/>
              <a:t>places en BTS est réservé aux bacheliers </a:t>
            </a:r>
            <a:r>
              <a:rPr lang="fr-FR" sz="2200" b="1" dirty="0" smtClean="0"/>
              <a:t>professionnels</a:t>
            </a:r>
          </a:p>
          <a:p>
            <a:pPr marL="342900" indent="-342900">
              <a:buFontTx/>
              <a:buChar char="-"/>
            </a:pPr>
            <a:r>
              <a:rPr lang="fr-FR" sz="2200" dirty="0" smtClean="0"/>
              <a:t>L</a:t>
            </a:r>
            <a:r>
              <a:rPr lang="fr-FR" sz="2200" b="1" dirty="0" smtClean="0"/>
              <a:t>’accès </a:t>
            </a:r>
            <a:r>
              <a:rPr lang="fr-FR" sz="2200" b="1" dirty="0"/>
              <a:t>prioritaire des futurs bacheliers professionnels en BTS </a:t>
            </a:r>
            <a:r>
              <a:rPr lang="fr-FR" sz="2200" b="1" dirty="0" smtClean="0"/>
              <a:t>se fait </a:t>
            </a:r>
            <a:r>
              <a:rPr lang="fr-FR" sz="2200" b="1" dirty="0"/>
              <a:t>sur avis du </a:t>
            </a:r>
            <a:r>
              <a:rPr lang="fr-FR" sz="2200" b="1" dirty="0" smtClean="0"/>
              <a:t>conseil </a:t>
            </a:r>
            <a:r>
              <a:rPr lang="fr-FR" sz="2200" b="1" dirty="0"/>
              <a:t>de classe </a:t>
            </a:r>
            <a:r>
              <a:rPr lang="fr-FR" sz="2200" dirty="0"/>
              <a:t>de </a:t>
            </a:r>
            <a:r>
              <a:rPr lang="fr-FR" sz="2200" dirty="0" smtClean="0"/>
              <a:t>terminale</a:t>
            </a: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/>
              <a:t>Les réponses possibles sont :</a:t>
            </a:r>
          </a:p>
          <a:p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OUI</a:t>
            </a:r>
            <a:r>
              <a:rPr lang="fr-FR" sz="2200" dirty="0"/>
              <a:t> : le candidat est accepté</a:t>
            </a:r>
          </a:p>
          <a:p>
            <a:r>
              <a:rPr lang="fr-FR" sz="2200" b="1" dirty="0" smtClean="0">
                <a:solidFill>
                  <a:srgbClr val="FFC000"/>
                </a:solidFill>
                <a:cs typeface="Arial" pitchFamily="34" charset="0"/>
              </a:rPr>
              <a:t>EN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ATTENTE </a:t>
            </a:r>
            <a:r>
              <a:rPr lang="fr-FR" sz="2200" dirty="0"/>
              <a:t>: le candidat doit attendre que des places se libèrent</a:t>
            </a:r>
          </a:p>
          <a:p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NON </a:t>
            </a:r>
            <a:r>
              <a:rPr lang="fr-FR" sz="2200" dirty="0"/>
              <a:t>: le candidat est </a:t>
            </a:r>
            <a:r>
              <a:rPr lang="fr-FR" sz="2200" dirty="0" smtClean="0"/>
              <a:t>refusé</a:t>
            </a:r>
          </a:p>
          <a:p>
            <a:pPr marL="169863" lvl="1">
              <a:buClr>
                <a:srgbClr val="F28E65"/>
              </a:buClr>
              <a:defRPr/>
            </a:pPr>
            <a:r>
              <a:rPr lang="fr-FR" sz="2200" i="1" dirty="0" smtClean="0"/>
              <a:t>Certains </a:t>
            </a:r>
            <a:r>
              <a:rPr lang="fr-FR" sz="2200" i="1" dirty="0"/>
              <a:t>lycéens pourront se voir proposer un parcours de formation personnalisé pour favoriser leur </a:t>
            </a:r>
            <a:r>
              <a:rPr lang="fr-FR" sz="2200" i="1" dirty="0" smtClean="0"/>
              <a:t>réussite.</a:t>
            </a:r>
            <a:endParaRPr lang="fr-FR" sz="2200" i="1" dirty="0"/>
          </a:p>
          <a:p>
            <a:endParaRPr lang="fr-FR" sz="2200" b="1" dirty="0">
              <a:solidFill>
                <a:srgbClr val="FFC000"/>
              </a:solidFill>
              <a:cs typeface="Arial" pitchFamily="34" charset="0"/>
              <a:sym typeface="Webdings" pitchFamily="18" charset="2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9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Traitement des vœux dans les établissements d’enseignement supérieur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6" name="Bulle ronde 5"/>
          <p:cNvSpPr/>
          <p:nvPr/>
        </p:nvSpPr>
        <p:spPr>
          <a:xfrm>
            <a:off x="251520" y="878148"/>
            <a:ext cx="2232248" cy="936104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Du 31 mars au</a:t>
            </a:r>
            <a:r>
              <a:rPr lang="fr-FR" sz="2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18 </a:t>
            </a:r>
            <a:r>
              <a:rPr lang="fr-FR" sz="2000" b="1" dirty="0">
                <a:solidFill>
                  <a:schemeClr val="tx1"/>
                </a:solidFill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24436" y="999447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E0115F"/>
                </a:solidFill>
                <a:cs typeface="Arial" pitchFamily="34" charset="0"/>
              </a:rPr>
              <a:t> Admission dans les formations sélectives (CPGE, BTS, DUT, écoles…):</a:t>
            </a:r>
          </a:p>
        </p:txBody>
      </p:sp>
    </p:spTree>
    <p:extLst>
      <p:ext uri="{BB962C8B-B14F-4D97-AF65-F5344CB8AC3E}">
        <p14:creationId xmlns:p14="http://schemas.microsoft.com/office/powerpoint/2010/main" val="37358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8256" y="2276872"/>
            <a:ext cx="91074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Etudes courtes </a:t>
            </a:r>
            <a:r>
              <a:rPr lang="fr-FR" sz="2200" b="1" dirty="0" smtClean="0">
                <a:solidFill>
                  <a:srgbClr val="E0115F"/>
                </a:solidFill>
              </a:rPr>
              <a:t>(BTS/DUT + éventuellement licence pro, diplôme </a:t>
            </a:r>
          </a:p>
          <a:p>
            <a:pPr marL="468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b="1" dirty="0" smtClean="0">
                <a:solidFill>
                  <a:srgbClr val="E0115F"/>
                </a:solidFill>
              </a:rPr>
              <a:t>d’écoles spécialisées):</a:t>
            </a:r>
            <a:endParaRPr lang="fr-FR" sz="2200" dirty="0" smtClean="0">
              <a:solidFill>
                <a:srgbClr val="E0115F"/>
              </a:solidFill>
            </a:endParaRPr>
          </a:p>
          <a:p>
            <a:pPr marL="468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Enseignement professionnel dès le départ.</a:t>
            </a:r>
          </a:p>
          <a:p>
            <a:pPr marL="468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Objectif: qualification professionnelle “Technicien Supérieur” </a:t>
            </a:r>
          </a:p>
          <a:p>
            <a:pPr marL="468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avec insertion professionnelle rapide.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4973570"/>
            <a:ext cx="9125744" cy="13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8000" indent="-325438">
              <a:lnSpc>
                <a:spcPct val="80000"/>
              </a:lnSpc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Etudes longues </a:t>
            </a:r>
            <a:r>
              <a:rPr lang="fr-FR" sz="2200" b="1" dirty="0" smtClean="0">
                <a:solidFill>
                  <a:srgbClr val="E0115F"/>
                </a:solidFill>
              </a:rPr>
              <a:t>(université, écoles Bac +5, CPGE puis </a:t>
            </a:r>
          </a:p>
          <a:p>
            <a:pPr marL="468000" indent="-325438">
              <a:lnSpc>
                <a:spcPct val="80000"/>
              </a:lnSpc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b="1" dirty="0" smtClean="0">
                <a:solidFill>
                  <a:srgbClr val="E0115F"/>
                </a:solidFill>
              </a:rPr>
              <a:t>« grandes écoles »):</a:t>
            </a:r>
          </a:p>
          <a:p>
            <a:pPr marL="468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Enseignement théorique dans un 1</a:t>
            </a:r>
            <a:r>
              <a:rPr lang="fr-FR" sz="2200" baseline="30000" dirty="0" smtClean="0">
                <a:solidFill>
                  <a:srgbClr val="000000"/>
                </a:solidFill>
              </a:rPr>
              <a:t>er</a:t>
            </a:r>
            <a:r>
              <a:rPr lang="fr-FR" sz="2200" dirty="0" smtClean="0">
                <a:solidFill>
                  <a:srgbClr val="000000"/>
                </a:solidFill>
              </a:rPr>
              <a:t> temps centré sur l’acquisition </a:t>
            </a:r>
          </a:p>
          <a:p>
            <a:pPr marL="468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de connaissances générales. Professionnalisation dans un 2</a:t>
            </a:r>
            <a:r>
              <a:rPr lang="fr-FR" sz="2200" baseline="30000" dirty="0" smtClean="0">
                <a:solidFill>
                  <a:srgbClr val="000000"/>
                </a:solidFill>
              </a:rPr>
              <a:t>nd</a:t>
            </a:r>
            <a:r>
              <a:rPr lang="fr-FR" sz="2200" dirty="0" smtClean="0">
                <a:solidFill>
                  <a:srgbClr val="000000"/>
                </a:solidFill>
              </a:rPr>
              <a:t> temps.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3566" y="1301859"/>
            <a:ext cx="91121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5438" indent="-325438" algn="ctr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i="1" dirty="0" smtClean="0"/>
              <a:t>Plus que la </a:t>
            </a:r>
            <a:r>
              <a:rPr lang="fr-FR" sz="2200" b="1" i="1" dirty="0" smtClean="0"/>
              <a:t>durée, </a:t>
            </a:r>
            <a:r>
              <a:rPr lang="fr-FR" sz="2200" i="1" dirty="0" smtClean="0"/>
              <a:t>c’est la </a:t>
            </a:r>
            <a:r>
              <a:rPr lang="fr-FR" sz="2200" b="1" i="1" dirty="0" smtClean="0"/>
              <a:t>nature de l’enseignement </a:t>
            </a:r>
            <a:r>
              <a:rPr lang="fr-FR" sz="2200" i="1" dirty="0" smtClean="0"/>
              <a:t>suivi qui est différent.</a:t>
            </a:r>
            <a:endParaRPr lang="fr-FR" sz="2200" i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128686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Etudes courtes/Etudes longues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71" l="9705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36" y="3876703"/>
            <a:ext cx="1985620" cy="178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232512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980728"/>
            <a:ext cx="878211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2200" dirty="0" smtClean="0"/>
              <a:t>Un </a:t>
            </a:r>
            <a:r>
              <a:rPr lang="fr-FR" sz="2200" dirty="0"/>
              <a:t>lycéen </a:t>
            </a:r>
            <a:r>
              <a:rPr lang="fr-FR" sz="2200" dirty="0" smtClean="0"/>
              <a:t>peut reporter </a:t>
            </a:r>
            <a:r>
              <a:rPr lang="fr-FR" sz="2200" dirty="0"/>
              <a:t>temporairement une </a:t>
            </a:r>
            <a:r>
              <a:rPr lang="fr-FR" sz="2200" dirty="0" smtClean="0"/>
              <a:t>formation </a:t>
            </a:r>
            <a:r>
              <a:rPr lang="fr-FR" sz="2200" dirty="0"/>
              <a:t>afin d’acquérir une expérience utile pour sa formation ou favoriser son </a:t>
            </a:r>
            <a:r>
              <a:rPr lang="fr-FR" sz="2200" dirty="0" smtClean="0"/>
              <a:t>projet en demandant </a:t>
            </a:r>
            <a:r>
              <a:rPr lang="fr-FR" sz="2200" b="1" dirty="0">
                <a:solidFill>
                  <a:srgbClr val="FFC000"/>
                </a:solidFill>
                <a:cs typeface="Arial" pitchFamily="34" charset="0"/>
              </a:rPr>
              <a:t>une année de césure </a:t>
            </a:r>
            <a:r>
              <a:rPr lang="fr-FR" sz="2200" dirty="0"/>
              <a:t>directement après le bac </a:t>
            </a:r>
            <a:r>
              <a:rPr lang="fr-FR" sz="2200" dirty="0" smtClean="0"/>
              <a:t>:</a:t>
            </a:r>
          </a:p>
          <a:p>
            <a:pPr lvl="1">
              <a:defRPr/>
            </a:pPr>
            <a:r>
              <a:rPr lang="fr-FR" sz="2200" dirty="0" smtClean="0"/>
              <a:t> </a:t>
            </a:r>
          </a:p>
          <a:p>
            <a:pPr lvl="1">
              <a:defRPr/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La </a:t>
            </a:r>
            <a:r>
              <a:rPr lang="fr-FR" sz="2200" dirty="0"/>
              <a:t>durée d’une césure peut varier </a:t>
            </a:r>
            <a:r>
              <a:rPr lang="fr-FR" sz="2200" b="1" dirty="0"/>
              <a:t>d’un semestre universitaire à une année </a:t>
            </a:r>
            <a:r>
              <a:rPr lang="fr-FR" sz="2200" b="1" dirty="0" smtClean="0"/>
              <a:t>universitaire. </a:t>
            </a:r>
          </a:p>
          <a:p>
            <a:pPr lvl="1">
              <a:defRPr/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ym typeface="Webdings" pitchFamily="18" charset="2"/>
              </a:rPr>
              <a:t>L</a:t>
            </a:r>
            <a:r>
              <a:rPr lang="fr-FR" sz="2200" dirty="0" smtClean="0"/>
              <a:t>a </a:t>
            </a:r>
            <a:r>
              <a:rPr lang="fr-FR" sz="2200" dirty="0"/>
              <a:t>demande de césure est faite lors de la </a:t>
            </a:r>
            <a:r>
              <a:rPr lang="fr-FR" sz="2200" b="1" dirty="0"/>
              <a:t>saisie des vœux </a:t>
            </a:r>
            <a:r>
              <a:rPr lang="fr-FR" sz="2200" dirty="0"/>
              <a:t>sur </a:t>
            </a:r>
            <a:r>
              <a:rPr lang="fr-FR" sz="2200" dirty="0" err="1" smtClean="0"/>
              <a:t>Parcoursup</a:t>
            </a:r>
            <a:r>
              <a:rPr lang="fr-FR" sz="2200" dirty="0" smtClean="0"/>
              <a:t>.</a:t>
            </a:r>
          </a:p>
          <a:p>
            <a:pPr lvl="1">
              <a:defRPr/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ym typeface="Webdings" pitchFamily="18" charset="2"/>
              </a:rPr>
              <a:t>L</a:t>
            </a:r>
            <a:r>
              <a:rPr lang="fr-FR" sz="2200" dirty="0" smtClean="0"/>
              <a:t>’information </a:t>
            </a:r>
            <a:r>
              <a:rPr lang="fr-FR" sz="2200" dirty="0"/>
              <a:t>est portée à la connaissance de l’établissement au moment de </a:t>
            </a:r>
            <a:r>
              <a:rPr lang="fr-FR" sz="2200" b="1" dirty="0"/>
              <a:t>l’inscription </a:t>
            </a:r>
            <a:r>
              <a:rPr lang="fr-FR" sz="2200" b="1" dirty="0" smtClean="0"/>
              <a:t>administrative</a:t>
            </a:r>
            <a:r>
              <a:rPr lang="fr-FR" sz="2200" dirty="0" smtClean="0"/>
              <a:t>.</a:t>
            </a:r>
          </a:p>
          <a:p>
            <a:pPr lvl="1">
              <a:defRPr/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ym typeface="Webdings" pitchFamily="18" charset="2"/>
              </a:rPr>
              <a:t>L</a:t>
            </a:r>
            <a:r>
              <a:rPr lang="fr-FR" sz="2200" dirty="0" smtClean="0"/>
              <a:t>a </a:t>
            </a:r>
            <a:r>
              <a:rPr lang="fr-FR" sz="2200" dirty="0"/>
              <a:t>césure n’est pas accordée de droit et un entretien peut être organisé avant décision et </a:t>
            </a:r>
            <a:r>
              <a:rPr lang="fr-FR" sz="2200" b="1" dirty="0"/>
              <a:t>signature d’une convention </a:t>
            </a:r>
            <a:r>
              <a:rPr lang="fr-FR" sz="2200" dirty="0"/>
              <a:t>entre le candidat et </a:t>
            </a:r>
            <a:r>
              <a:rPr lang="fr-FR" sz="2200" dirty="0" smtClean="0"/>
              <a:t>l’établissement. </a:t>
            </a:r>
          </a:p>
          <a:p>
            <a:pPr lvl="1">
              <a:defRPr/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ym typeface="Webdings" pitchFamily="18" charset="2"/>
              </a:rPr>
              <a:t>L</a:t>
            </a:r>
            <a:r>
              <a:rPr lang="fr-FR" sz="2200" dirty="0" smtClean="0"/>
              <a:t>e </a:t>
            </a:r>
            <a:r>
              <a:rPr lang="fr-FR" sz="2200" dirty="0"/>
              <a:t>lycéen est bien inscrit dans la formation qui l’a accepté et bénéficie du </a:t>
            </a:r>
            <a:r>
              <a:rPr lang="fr-FR" sz="2200" b="1" dirty="0"/>
              <a:t>statut étudiant </a:t>
            </a:r>
            <a:r>
              <a:rPr lang="fr-FR" sz="2200" dirty="0"/>
              <a:t>pendant toute la période de </a:t>
            </a:r>
            <a:r>
              <a:rPr lang="fr-FR" sz="2200" dirty="0" smtClean="0"/>
              <a:t>césure</a:t>
            </a:r>
          </a:p>
          <a:p>
            <a:pPr lvl="1">
              <a:defRPr/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ym typeface="Webdings" pitchFamily="18" charset="2"/>
              </a:rPr>
              <a:t>I</a:t>
            </a:r>
            <a:r>
              <a:rPr lang="fr-FR" sz="2200" dirty="0" smtClean="0"/>
              <a:t>l </a:t>
            </a:r>
            <a:r>
              <a:rPr lang="fr-FR" sz="2200" dirty="0"/>
              <a:t>a un </a:t>
            </a:r>
            <a:r>
              <a:rPr lang="fr-FR" sz="2200" b="1" dirty="0"/>
              <a:t>droit de réintégration ou de réinscription </a:t>
            </a:r>
            <a:r>
              <a:rPr lang="fr-FR" sz="2200" dirty="0"/>
              <a:t>à l’issue de la </a:t>
            </a:r>
            <a:r>
              <a:rPr lang="fr-FR" sz="2200" dirty="0" smtClean="0"/>
              <a:t>césure.</a:t>
            </a:r>
            <a:endParaRPr lang="fr-FR" sz="2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Demande d’une année de césure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6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Réponse des candidats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8" name="Bulle ronde 17"/>
          <p:cNvSpPr/>
          <p:nvPr/>
        </p:nvSpPr>
        <p:spPr>
          <a:xfrm>
            <a:off x="250825" y="929283"/>
            <a:ext cx="2448272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mai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1881" y="2420888"/>
            <a:ext cx="878211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6"/>
                </a:solidFill>
              </a:rPr>
              <a:t>Si le lycéen reçoit une seule proposition d’admission (oui ou oui si) et des listes d’attente</a:t>
            </a:r>
            <a:r>
              <a:rPr lang="fr-FR" sz="2200" b="1" dirty="0" smtClean="0">
                <a:solidFill>
                  <a:schemeClr val="accent6"/>
                </a:solidFill>
              </a:rPr>
              <a:t>:</a:t>
            </a:r>
          </a:p>
          <a:p>
            <a:endParaRPr lang="fr-FR" sz="2200" b="1" dirty="0">
              <a:solidFill>
                <a:schemeClr val="accent6"/>
              </a:solidFill>
            </a:endParaRPr>
          </a:p>
          <a:p>
            <a:pPr lvl="1"/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il </a:t>
            </a:r>
            <a:r>
              <a:rPr lang="fr-FR" sz="2200" b="1" dirty="0"/>
              <a:t>accepte</a:t>
            </a:r>
            <a:r>
              <a:rPr lang="fr-FR" sz="2200" dirty="0"/>
              <a:t> la proposition (ou y renonce) </a:t>
            </a:r>
            <a:endParaRPr lang="fr-FR" sz="2200" dirty="0" smtClean="0"/>
          </a:p>
          <a:p>
            <a:pPr lvl="1"/>
            <a:endParaRPr lang="fr-FR" sz="2200" dirty="0"/>
          </a:p>
          <a:p>
            <a:pPr lvl="1"/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s’il </a:t>
            </a:r>
            <a:r>
              <a:rPr lang="fr-FR" sz="2200" dirty="0"/>
              <a:t>le souhaite, il conserve </a:t>
            </a:r>
            <a:r>
              <a:rPr lang="fr-FR" sz="2200" b="1" dirty="0"/>
              <a:t>tout ou partie de ses autres vœux en attente </a:t>
            </a:r>
            <a:r>
              <a:rPr lang="fr-FR" sz="2200" dirty="0"/>
              <a:t>(il doit le signaler pour chacun d’entre eux</a:t>
            </a:r>
            <a:r>
              <a:rPr lang="fr-FR" sz="2200" dirty="0" smtClean="0"/>
              <a:t>)</a:t>
            </a:r>
          </a:p>
          <a:p>
            <a:pPr lvl="1"/>
            <a:endParaRPr lang="fr-FR" sz="2200" dirty="0"/>
          </a:p>
          <a:p>
            <a:pPr lvl="1"/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/>
              <a:t>il </a:t>
            </a:r>
            <a:r>
              <a:rPr lang="fr-FR" sz="2200" b="1" dirty="0"/>
              <a:t>consulte les modalités d’inscription administrative </a:t>
            </a:r>
            <a:r>
              <a:rPr lang="fr-FR" sz="2200" dirty="0"/>
              <a:t>de la formation acceptée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6582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Réponse des candidats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8" name="Bulle ronde 17"/>
          <p:cNvSpPr/>
          <p:nvPr/>
        </p:nvSpPr>
        <p:spPr>
          <a:xfrm>
            <a:off x="250825" y="929283"/>
            <a:ext cx="2448272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mai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0825" y="2871514"/>
            <a:ext cx="8782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ym typeface="Webdings" pitchFamily="18" charset="2"/>
              </a:rPr>
              <a:t>Il doit accepter une </a:t>
            </a:r>
            <a:r>
              <a:rPr lang="fr-FR" sz="2200" b="1" dirty="0" smtClean="0">
                <a:sym typeface="Webdings" pitchFamily="18" charset="2"/>
              </a:rPr>
              <a:t>seule proposition </a:t>
            </a:r>
            <a:r>
              <a:rPr lang="fr-FR" sz="2200" dirty="0" smtClean="0">
                <a:sym typeface="Webdings" pitchFamily="18" charset="2"/>
              </a:rPr>
              <a:t>parmi celles-ci et renoncer aux autres propositions d’admission qu’il a reçu.</a:t>
            </a:r>
          </a:p>
          <a:p>
            <a:pPr>
              <a:spcAft>
                <a:spcPts val="1200"/>
              </a:spcAft>
            </a:pPr>
            <a:r>
              <a:rPr lang="fr-FR" sz="2200" dirty="0" smtClean="0">
                <a:sym typeface="Webdings" pitchFamily="18" charset="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ym typeface="Webdings" pitchFamily="18" charset="2"/>
              </a:rPr>
              <a:t>Il répond à tous </a:t>
            </a:r>
            <a:r>
              <a:rPr lang="fr-FR" sz="2200" b="1" dirty="0">
                <a:sym typeface="Webdings" pitchFamily="18" charset="2"/>
              </a:rPr>
              <a:t>ses autres vœux en attente et peut s’il le souhaite les maintenir</a:t>
            </a:r>
          </a:p>
          <a:p>
            <a:pPr>
              <a:spcAft>
                <a:spcPts val="1200"/>
              </a:spcAft>
            </a:pPr>
            <a:endParaRPr lang="fr-FR" sz="2200" b="1" dirty="0" smtClean="0">
              <a:sym typeface="Webdings" pitchFamily="18" charset="2"/>
            </a:endParaRPr>
          </a:p>
          <a:p>
            <a:pPr>
              <a:spcAft>
                <a:spcPts val="1200"/>
              </a:spcAf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ym typeface="Webdings" pitchFamily="18" charset="2"/>
              </a:rPr>
              <a:t>Il consulte les modalités d’inscription administratives de la formation acceptée.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2189736"/>
            <a:ext cx="87821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200" b="1" dirty="0">
                <a:solidFill>
                  <a:schemeClr val="accent6"/>
                </a:solidFill>
              </a:rPr>
              <a:t>Si le lycéen reçoit plusieurs propositions d’admission (oui ou oui si):</a:t>
            </a:r>
          </a:p>
        </p:txBody>
      </p:sp>
    </p:spTree>
    <p:extLst>
      <p:ext uri="{BB962C8B-B14F-4D97-AF65-F5344CB8AC3E}">
        <p14:creationId xmlns:p14="http://schemas.microsoft.com/office/powerpoint/2010/main" val="29404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Réponse des candidats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18" name="Bulle ronde 17"/>
          <p:cNvSpPr/>
          <p:nvPr/>
        </p:nvSpPr>
        <p:spPr>
          <a:xfrm>
            <a:off x="250825" y="929283"/>
            <a:ext cx="2448272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mai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0825" y="2155098"/>
            <a:ext cx="878211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200" b="1" dirty="0" smtClean="0">
                <a:solidFill>
                  <a:schemeClr val="accent6"/>
                </a:solidFill>
              </a:rPr>
              <a:t>Si le lycéen ne reçoit que des réponses « en attente »:</a:t>
            </a:r>
          </a:p>
          <a:p>
            <a:pPr>
              <a:spcAft>
                <a:spcPts val="1200"/>
              </a:spcAft>
            </a:pPr>
            <a:r>
              <a:rPr lang="fr-FR" sz="2200" dirty="0">
                <a:sym typeface="Webdings" pitchFamily="18" charset="2"/>
              </a:rPr>
              <a:t>Il répond à tous </a:t>
            </a:r>
            <a:r>
              <a:rPr lang="fr-FR" sz="2200" dirty="0" smtClean="0">
                <a:sym typeface="Webdings" pitchFamily="18" charset="2"/>
              </a:rPr>
              <a:t>l</a:t>
            </a:r>
            <a:r>
              <a:rPr lang="fr-FR" sz="2200" b="1" dirty="0" smtClean="0">
                <a:sym typeface="Webdings" pitchFamily="18" charset="2"/>
              </a:rPr>
              <a:t>es </a:t>
            </a:r>
            <a:r>
              <a:rPr lang="fr-FR" sz="2200" b="1" dirty="0">
                <a:sym typeface="Webdings" pitchFamily="18" charset="2"/>
              </a:rPr>
              <a:t>autres vœux en attente et peut s’il le souhaite les </a:t>
            </a:r>
            <a:r>
              <a:rPr lang="fr-FR" sz="2200" b="1" dirty="0" smtClean="0">
                <a:sym typeface="Webdings" pitchFamily="18" charset="2"/>
              </a:rPr>
              <a:t>maintenir ou y renoncer</a:t>
            </a:r>
            <a:endParaRPr lang="fr-FR" sz="2200" dirty="0" smtClean="0">
              <a:sym typeface="Webdings" pitchFamily="18" charset="2"/>
            </a:endParaRPr>
          </a:p>
          <a:p>
            <a:pPr>
              <a:spcAft>
                <a:spcPts val="1200"/>
              </a:spcAft>
            </a:pPr>
            <a:r>
              <a:rPr lang="fr-FR" sz="2200" dirty="0" smtClean="0">
                <a:sym typeface="Webdings" pitchFamily="18" charset="2"/>
              </a:rPr>
              <a:t>Il </a:t>
            </a:r>
            <a:r>
              <a:rPr lang="fr-FR" sz="2200" b="1" dirty="0" smtClean="0">
                <a:sym typeface="Webdings" pitchFamily="18" charset="2"/>
              </a:rPr>
              <a:t>attend que des places se libèrent </a:t>
            </a:r>
            <a:r>
              <a:rPr lang="fr-FR" sz="2200" dirty="0" smtClean="0">
                <a:sym typeface="Webdings" pitchFamily="18" charset="2"/>
              </a:rPr>
              <a:t>grâce aux désistements des autres candidats.</a:t>
            </a:r>
          </a:p>
          <a:p>
            <a:pPr>
              <a:spcAft>
                <a:spcPts val="1200"/>
              </a:spcAft>
            </a:pPr>
            <a:r>
              <a:rPr lang="fr-FR" sz="2200" dirty="0" smtClean="0">
                <a:sym typeface="Webdings" pitchFamily="18" charset="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fr-FR" sz="2200" b="1" dirty="0" smtClean="0">
                <a:solidFill>
                  <a:schemeClr val="accent6"/>
                </a:solidFill>
                <a:sym typeface="Webdings" pitchFamily="18" charset="2"/>
              </a:rPr>
              <a:t>Si le </a:t>
            </a:r>
            <a:r>
              <a:rPr lang="fr-FR" sz="2200" b="1" dirty="0">
                <a:solidFill>
                  <a:schemeClr val="accent6"/>
                </a:solidFill>
                <a:sym typeface="Webdings" pitchFamily="18" charset="2"/>
              </a:rPr>
              <a:t>lycéen ne reçoit que des réponses négatives (s’il n’a formulé que des vœux en formation sélective):</a:t>
            </a:r>
          </a:p>
          <a:p>
            <a:pPr>
              <a:spcAft>
                <a:spcPts val="1200"/>
              </a:spcAft>
            </a:pPr>
            <a:r>
              <a:rPr lang="fr-FR" sz="2200" dirty="0" smtClean="0">
                <a:sym typeface="Webdings" pitchFamily="18" charset="2"/>
              </a:rPr>
              <a:t>Dès le 22 mai, la </a:t>
            </a:r>
            <a:r>
              <a:rPr lang="fr-FR" sz="2200" b="1" dirty="0" smtClean="0">
                <a:sym typeface="Webdings" pitchFamily="18" charset="2"/>
              </a:rPr>
              <a:t>commission d’accès à l’enseignement supérieur est activée</a:t>
            </a:r>
            <a:r>
              <a:rPr lang="fr-FR" sz="2200" dirty="0" smtClean="0">
                <a:sym typeface="Webdings" pitchFamily="18" charset="2"/>
              </a:rPr>
              <a:t> pour lui faire des </a:t>
            </a:r>
            <a:r>
              <a:rPr lang="fr-FR" sz="2200" b="1" dirty="0" smtClean="0">
                <a:sym typeface="Webdings" pitchFamily="18" charset="2"/>
              </a:rPr>
              <a:t>propositions de formation</a:t>
            </a:r>
            <a:r>
              <a:rPr lang="fr-FR" sz="2200" dirty="0" smtClean="0">
                <a:sym typeface="Webdings" pitchFamily="18" charset="2"/>
              </a:rPr>
              <a:t>.</a:t>
            </a:r>
            <a:endParaRPr lang="fr-FR" sz="2200" dirty="0">
              <a:sym typeface="Webdings" pitchFamily="18" charset="2"/>
            </a:endParaRPr>
          </a:p>
          <a:p>
            <a:pPr>
              <a:spcAft>
                <a:spcPts val="1200"/>
              </a:spcAft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0532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Réponse des candidats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0825" y="2276872"/>
            <a:ext cx="878211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200" b="1" dirty="0" smtClean="0">
                <a:solidFill>
                  <a:schemeClr val="accent6"/>
                </a:solidFill>
              </a:rPr>
              <a:t>Le délai pour accepter une proposition d’admission (ou y renoncer) est de:</a:t>
            </a:r>
          </a:p>
          <a:p>
            <a:pPr>
              <a:spcAft>
                <a:spcPts val="1200"/>
              </a:spcAft>
            </a:pPr>
            <a:endParaRPr lang="fr-FR" sz="2200" b="1" dirty="0" smtClean="0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>
                <a:sym typeface="Webdings" pitchFamily="18" charset="2"/>
              </a:rPr>
              <a:t>7 jours jusqu’au 25 juin</a:t>
            </a:r>
          </a:p>
          <a:p>
            <a:pPr>
              <a:spcAft>
                <a:spcPts val="12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ym typeface="Webdings" pitchFamily="18" charset="2"/>
              </a:rPr>
              <a:t>3 jours du 26 juin au 20 août</a:t>
            </a:r>
          </a:p>
          <a:p>
            <a:pPr>
              <a:spcAft>
                <a:spcPts val="1200"/>
              </a:spcAf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ym typeface="Webdings" pitchFamily="18" charset="2"/>
              </a:rPr>
              <a:t>1 jour à partir du 21 août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fr-FR" sz="2200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5" b="91220" l="4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00551"/>
            <a:ext cx="1531020" cy="12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ulle ronde 7"/>
          <p:cNvSpPr/>
          <p:nvPr/>
        </p:nvSpPr>
        <p:spPr>
          <a:xfrm>
            <a:off x="250825" y="929283"/>
            <a:ext cx="2448272" cy="1008112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mai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825" y="5584017"/>
            <a:ext cx="86416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fr-FR" sz="2200" b="1" i="1" dirty="0">
                <a:solidFill>
                  <a:srgbClr val="E0115F"/>
                </a:solidFill>
              </a:rPr>
              <a:t>Passé ces délais, la place est libérée pour un autre candidat</a:t>
            </a:r>
          </a:p>
        </p:txBody>
      </p:sp>
    </p:spTree>
    <p:extLst>
      <p:ext uri="{BB962C8B-B14F-4D97-AF65-F5344CB8AC3E}">
        <p14:creationId xmlns:p14="http://schemas.microsoft.com/office/powerpoint/2010/main" val="8073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Inscription administrative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249" y1="66802" x2="35249" y2="66802"/>
                        <a14:foregroundMark x1="31418" y1="74494" x2="31418" y2="74494"/>
                        <a14:foregroundMark x1="48276" y1="11336" x2="48276" y2="11336"/>
                        <a14:foregroundMark x1="30651" y1="79352" x2="30651" y2="79352"/>
                        <a14:foregroundMark x1="29502" y1="85425" x2="29502" y2="85425"/>
                        <a14:foregroundMark x1="50575" y1="6883" x2="50575" y2="6883"/>
                        <a14:foregroundMark x1="73180" y1="72470" x2="73180" y2="72470"/>
                        <a14:foregroundMark x1="72797" y1="66802" x2="72797" y2="66802"/>
                        <a14:foregroundMark x1="69349" y1="61134" x2="69349" y2="61134"/>
                        <a14:foregroundMark x1="75096" y1="74494" x2="75096" y2="74494"/>
                        <a14:backgroundMark x1="64751" y1="89879" x2="64751" y2="89879"/>
                        <a14:backgroundMark x1="56322" y1="88259" x2="56322" y2="88259"/>
                        <a14:backgroundMark x1="40230" y1="91498" x2="40230" y2="91498"/>
                        <a14:backgroundMark x1="59770" y1="72470" x2="59770" y2="72470"/>
                        <a14:backgroundMark x1="40230" y1="68826" x2="40230" y2="68826"/>
                        <a14:backgroundMark x1="57088" y1="77733" x2="57088" y2="77733"/>
                        <a14:backgroundMark x1="45211" y1="48583" x2="45211" y2="4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03" y="4869160"/>
            <a:ext cx="1616794" cy="153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251520" y="1106177"/>
            <a:ext cx="2664296" cy="915541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des résultats du bac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2219176"/>
            <a:ext cx="8856662" cy="4378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 typeface="Arial" charset="0"/>
              <a:buNone/>
            </a:pPr>
            <a:endParaRPr lang="fr-FR" sz="2800" dirty="0" smtClean="0">
              <a:cs typeface="Arial" charset="0"/>
            </a:endParaRPr>
          </a:p>
          <a:p>
            <a:pPr marL="0">
              <a:buFont typeface="Arial" charset="0"/>
              <a:buNone/>
            </a:pPr>
            <a:r>
              <a:rPr lang="fr-FR" sz="2800" dirty="0" smtClean="0">
                <a:cs typeface="Arial" charset="0"/>
              </a:rPr>
              <a:t>Après avoir accepté la proposition d’admission de son choix, le futur étudiant doit </a:t>
            </a:r>
            <a:r>
              <a:rPr lang="fr-FR" sz="2800" b="1" dirty="0" smtClean="0">
                <a:solidFill>
                  <a:srgbClr val="E0115F"/>
                </a:solidFill>
                <a:cs typeface="Arial" charset="0"/>
              </a:rPr>
              <a:t>s’inscrire impérativement </a:t>
            </a:r>
            <a:r>
              <a:rPr lang="fr-FR" sz="2800" dirty="0" smtClean="0">
                <a:cs typeface="Arial" charset="0"/>
              </a:rPr>
              <a:t>dans l’établissement qu’il va intégrer selon les modalités indiquées sur </a:t>
            </a:r>
            <a:r>
              <a:rPr lang="fr-FR" sz="2800" dirty="0" err="1" smtClean="0">
                <a:cs typeface="Arial" charset="0"/>
              </a:rPr>
              <a:t>Parcoursup</a:t>
            </a:r>
            <a:r>
              <a:rPr lang="fr-FR" sz="2800" dirty="0" smtClean="0"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77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5" y="77788"/>
            <a:ext cx="9016429" cy="587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L’exemple de Charlotte, élève de Terminale</a:t>
            </a:r>
            <a:endParaRPr lang="fr-FR" sz="36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945" y="532843"/>
            <a:ext cx="8932862" cy="1047749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endParaRPr lang="fr-FR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  <a:defRPr/>
            </a:pPr>
            <a:r>
              <a:rPr lang="fr-FR" sz="2400" b="1" dirty="0" smtClean="0">
                <a:solidFill>
                  <a:schemeClr val="accent6"/>
                </a:solidFill>
              </a:rPr>
              <a:t>Charlotte </a:t>
            </a:r>
            <a:r>
              <a:rPr lang="fr-FR" sz="2400" b="1" dirty="0">
                <a:solidFill>
                  <a:schemeClr val="accent6"/>
                </a:solidFill>
              </a:rPr>
              <a:t>a fait 8 vœux, tous confirmés. Le 22 mai, elle prend connaissance des décisions des </a:t>
            </a:r>
            <a:r>
              <a:rPr lang="fr-FR" sz="2400" b="1" dirty="0" smtClean="0">
                <a:solidFill>
                  <a:schemeClr val="accent6"/>
                </a:solidFill>
              </a:rPr>
              <a:t>établissements: </a:t>
            </a:r>
            <a:endParaRPr lang="fr-FR" sz="2400" b="1" dirty="0">
              <a:solidFill>
                <a:schemeClr val="accent6"/>
              </a:solidFill>
            </a:endParaRPr>
          </a:p>
          <a:p>
            <a:pPr lvl="1">
              <a:defRPr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328863" y="2306638"/>
            <a:ext cx="2557462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335213" y="2820988"/>
            <a:ext cx="2555875" cy="252412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5099050" y="231775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480050" y="2286000"/>
            <a:ext cx="1081088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60425" name="ZoneTexte 30"/>
          <p:cNvSpPr txBox="1">
            <a:spLocks noChangeArrowheads="1"/>
          </p:cNvSpPr>
          <p:nvPr/>
        </p:nvSpPr>
        <p:spPr bwMode="auto">
          <a:xfrm>
            <a:off x="2112963" y="1941513"/>
            <a:ext cx="2879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22 mai : réponses des établissements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563563" y="235108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A »</a:t>
            </a:r>
            <a:endParaRPr lang="fr-FR" sz="1300" b="1" i="1" dirty="0">
              <a:solidFill>
                <a:srgbClr val="26338B"/>
              </a:solidFill>
            </a:endParaRPr>
          </a:p>
        </p:txBody>
      </p:sp>
      <p:sp>
        <p:nvSpPr>
          <p:cNvPr id="60427" name="ZoneTexte 32"/>
          <p:cNvSpPr txBox="1">
            <a:spLocks noChangeArrowheads="1"/>
          </p:cNvSpPr>
          <p:nvPr/>
        </p:nvSpPr>
        <p:spPr bwMode="auto">
          <a:xfrm>
            <a:off x="5048250" y="1938338"/>
            <a:ext cx="23034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22 mai : réponses de Charlotte</a:t>
            </a:r>
          </a:p>
        </p:txBody>
      </p:sp>
      <p:sp>
        <p:nvSpPr>
          <p:cNvPr id="60428" name="ZoneTexte 33"/>
          <p:cNvSpPr txBox="1">
            <a:spLocks noChangeArrowheads="1"/>
          </p:cNvSpPr>
          <p:nvPr/>
        </p:nvSpPr>
        <p:spPr bwMode="auto">
          <a:xfrm>
            <a:off x="311150" y="1949450"/>
            <a:ext cx="1944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 dirty="0"/>
              <a:t>Vœux de Charlotte</a:t>
            </a:r>
          </a:p>
        </p:txBody>
      </p:sp>
      <p:sp>
        <p:nvSpPr>
          <p:cNvPr id="60429" name="ZoneTexte 34"/>
          <p:cNvSpPr txBox="1">
            <a:spLocks noChangeArrowheads="1"/>
          </p:cNvSpPr>
          <p:nvPr/>
        </p:nvSpPr>
        <p:spPr bwMode="auto">
          <a:xfrm>
            <a:off x="2570163" y="2508250"/>
            <a:ext cx="1944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552450" y="2813050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2352675" y="3278188"/>
            <a:ext cx="25558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– SI (proposition d’admission)</a:t>
            </a:r>
          </a:p>
        </p:txBody>
      </p:sp>
      <p:sp>
        <p:nvSpPr>
          <p:cNvPr id="40" name="Flèche droite 39"/>
          <p:cNvSpPr/>
          <p:nvPr/>
        </p:nvSpPr>
        <p:spPr>
          <a:xfrm>
            <a:off x="5087938" y="330676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5476875" y="3275013"/>
            <a:ext cx="1079500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552450" y="327818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Licence « C »</a:t>
            </a:r>
          </a:p>
        </p:txBody>
      </p:sp>
      <p:sp>
        <p:nvSpPr>
          <p:cNvPr id="60435" name="ZoneTexte 42"/>
          <p:cNvSpPr txBox="1">
            <a:spLocks noChangeArrowheads="1"/>
          </p:cNvSpPr>
          <p:nvPr/>
        </p:nvSpPr>
        <p:spPr bwMode="auto">
          <a:xfrm>
            <a:off x="2559050" y="347980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557213" y="3776663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D »</a:t>
            </a:r>
          </a:p>
        </p:txBody>
      </p:sp>
      <p:sp>
        <p:nvSpPr>
          <p:cNvPr id="57" name="Flèche droite 56"/>
          <p:cNvSpPr/>
          <p:nvPr/>
        </p:nvSpPr>
        <p:spPr>
          <a:xfrm>
            <a:off x="5105400" y="282416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486400" y="2782888"/>
            <a:ext cx="1081088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2347913" y="4224338"/>
            <a:ext cx="25558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– SI (proposition d’admission)</a:t>
            </a:r>
          </a:p>
        </p:txBody>
      </p:sp>
      <p:sp>
        <p:nvSpPr>
          <p:cNvPr id="62" name="Flèche droite 61"/>
          <p:cNvSpPr/>
          <p:nvPr/>
        </p:nvSpPr>
        <p:spPr>
          <a:xfrm>
            <a:off x="5084763" y="4235450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473700" y="4213225"/>
            <a:ext cx="1079500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549275" y="4246563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Licence « E »</a:t>
            </a:r>
          </a:p>
        </p:txBody>
      </p:sp>
      <p:sp>
        <p:nvSpPr>
          <p:cNvPr id="60443" name="ZoneTexte 64"/>
          <p:cNvSpPr txBox="1">
            <a:spLocks noChangeArrowheads="1"/>
          </p:cNvSpPr>
          <p:nvPr/>
        </p:nvSpPr>
        <p:spPr bwMode="auto">
          <a:xfrm>
            <a:off x="2555875" y="4425950"/>
            <a:ext cx="1944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2349500" y="4727575"/>
            <a:ext cx="2555875" cy="252413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69" name="Flèche droite 68"/>
          <p:cNvSpPr/>
          <p:nvPr/>
        </p:nvSpPr>
        <p:spPr>
          <a:xfrm>
            <a:off x="5092700" y="4752975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481638" y="4713288"/>
            <a:ext cx="1081087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557213" y="4699000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F »</a:t>
            </a:r>
          </a:p>
        </p:txBody>
      </p:sp>
      <p:sp>
        <p:nvSpPr>
          <p:cNvPr id="60448" name="ZoneTexte 71"/>
          <p:cNvSpPr txBox="1">
            <a:spLocks noChangeArrowheads="1"/>
          </p:cNvSpPr>
          <p:nvPr/>
        </p:nvSpPr>
        <p:spPr bwMode="auto">
          <a:xfrm>
            <a:off x="2565400" y="4929188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29 mai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2347913" y="5208588"/>
            <a:ext cx="2555875" cy="2508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76" name="Flèche droite 75"/>
          <p:cNvSpPr/>
          <p:nvPr/>
        </p:nvSpPr>
        <p:spPr>
          <a:xfrm>
            <a:off x="5084763" y="5218113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5473700" y="5187950"/>
            <a:ext cx="1079500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78" name="Rectangle à coins arrondis 77"/>
          <p:cNvSpPr/>
          <p:nvPr/>
        </p:nvSpPr>
        <p:spPr>
          <a:xfrm>
            <a:off x="549275" y="516413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G »</a:t>
            </a:r>
          </a:p>
        </p:txBody>
      </p:sp>
      <p:sp>
        <p:nvSpPr>
          <p:cNvPr id="85" name="Rectangle à coins arrondis 84"/>
          <p:cNvSpPr/>
          <p:nvPr/>
        </p:nvSpPr>
        <p:spPr>
          <a:xfrm>
            <a:off x="557213" y="5629275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H »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6824663" y="2478088"/>
            <a:ext cx="352425" cy="3132137"/>
          </a:xfrm>
          <a:prstGeom prst="rightBrace">
            <a:avLst/>
          </a:prstGeom>
          <a:ln w="15875">
            <a:solidFill>
              <a:srgbClr val="2633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335838" y="2357438"/>
            <a:ext cx="1798637" cy="363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Elle accepte la proposition d’admission en DUT « F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5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Elle maintient deux vœux en attente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BTS « B » et DUT « G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Elle choisit donc de renoncer aux trois autres propositions d’admission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CPGE « A », Licence « C » et licence « E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Elle choisit de renoncer à un vœu en attente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CPGE « H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2336800" y="5635625"/>
            <a:ext cx="2555875" cy="252413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91" name="Flèche droite 90"/>
          <p:cNvSpPr/>
          <p:nvPr/>
        </p:nvSpPr>
        <p:spPr>
          <a:xfrm>
            <a:off x="5073650" y="5646738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5462588" y="5616575"/>
            <a:ext cx="1079500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79" name="Flèche droite 78"/>
          <p:cNvSpPr/>
          <p:nvPr/>
        </p:nvSpPr>
        <p:spPr>
          <a:xfrm>
            <a:off x="1946275" y="233680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1" name="Flèche droite 80"/>
          <p:cNvSpPr/>
          <p:nvPr/>
        </p:nvSpPr>
        <p:spPr>
          <a:xfrm>
            <a:off x="1935163" y="3308350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1952625" y="284321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3" name="Flèche droite 82"/>
          <p:cNvSpPr/>
          <p:nvPr/>
        </p:nvSpPr>
        <p:spPr>
          <a:xfrm>
            <a:off x="1931988" y="4264025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4" name="Flèche droite 83"/>
          <p:cNvSpPr/>
          <p:nvPr/>
        </p:nvSpPr>
        <p:spPr>
          <a:xfrm>
            <a:off x="1920875" y="474345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6" name="Flèche droite 85"/>
          <p:cNvSpPr/>
          <p:nvPr/>
        </p:nvSpPr>
        <p:spPr>
          <a:xfrm>
            <a:off x="1931988" y="5199063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7" name="Flèche droite 86"/>
          <p:cNvSpPr/>
          <p:nvPr/>
        </p:nvSpPr>
        <p:spPr>
          <a:xfrm>
            <a:off x="1920875" y="5646738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2344738" y="3802063"/>
            <a:ext cx="2555875" cy="2524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NON</a:t>
            </a:r>
          </a:p>
        </p:txBody>
      </p:sp>
      <p:sp>
        <p:nvSpPr>
          <p:cNvPr id="94" name="Flèche droite 93"/>
          <p:cNvSpPr/>
          <p:nvPr/>
        </p:nvSpPr>
        <p:spPr>
          <a:xfrm>
            <a:off x="1935163" y="382111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0468" name="ZoneTexte 94"/>
          <p:cNvSpPr txBox="1">
            <a:spLocks noChangeArrowheads="1"/>
          </p:cNvSpPr>
          <p:nvPr/>
        </p:nvSpPr>
        <p:spPr bwMode="auto">
          <a:xfrm>
            <a:off x="7324725" y="1938338"/>
            <a:ext cx="172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La procédure continue</a:t>
            </a:r>
          </a:p>
        </p:txBody>
      </p:sp>
    </p:spTree>
    <p:extLst>
      <p:ext uri="{BB962C8B-B14F-4D97-AF65-F5344CB8AC3E}">
        <p14:creationId xmlns:p14="http://schemas.microsoft.com/office/powerpoint/2010/main" val="20920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31763" y="849313"/>
            <a:ext cx="9194800" cy="1176337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endParaRPr lang="fr-FR" b="1" dirty="0" smtClean="0"/>
          </a:p>
          <a:p>
            <a:pPr marL="0" indent="0">
              <a:buNone/>
              <a:defRPr/>
            </a:pPr>
            <a:r>
              <a:rPr lang="fr-FR" b="1" dirty="0" smtClean="0"/>
              <a:t> </a:t>
            </a:r>
            <a:r>
              <a:rPr lang="fr-FR" sz="3100" b="1" dirty="0" smtClean="0">
                <a:solidFill>
                  <a:schemeClr val="accent6"/>
                </a:solidFill>
              </a:rPr>
              <a:t>Le </a:t>
            </a:r>
            <a:r>
              <a:rPr lang="fr-FR" sz="3100" b="1" dirty="0">
                <a:solidFill>
                  <a:schemeClr val="accent6"/>
                </a:solidFill>
              </a:rPr>
              <a:t>28 mai, Charlotte reçoit une nouvelle proposition d’admission pour </a:t>
            </a:r>
          </a:p>
          <a:p>
            <a:pPr marL="0" indent="0">
              <a:buFontTx/>
              <a:buNone/>
              <a:defRPr/>
            </a:pPr>
            <a:r>
              <a:rPr lang="fr-FR" sz="3100" b="1" dirty="0">
                <a:solidFill>
                  <a:schemeClr val="accent6"/>
                </a:solidFill>
              </a:rPr>
              <a:t>    le DUT « G », vœu maintenu en attente :</a:t>
            </a:r>
          </a:p>
          <a:p>
            <a:pPr marL="457200" lvl="1" indent="0">
              <a:buNone/>
              <a:defRPr/>
            </a:pP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331913" y="2697163"/>
            <a:ext cx="2339975" cy="252412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61446" name="ZoneTexte 33"/>
          <p:cNvSpPr txBox="1">
            <a:spLocks noChangeArrowheads="1"/>
          </p:cNvSpPr>
          <p:nvPr/>
        </p:nvSpPr>
        <p:spPr bwMode="auto">
          <a:xfrm>
            <a:off x="50800" y="2163763"/>
            <a:ext cx="21955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Etat des vœux de Charlotte au 27 mai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95250" y="2674938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1319213" y="3211513"/>
            <a:ext cx="23399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100013" y="3197225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F »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1311275" y="3738563"/>
            <a:ext cx="2339975" cy="2508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76" name="Flèche droite 75"/>
          <p:cNvSpPr/>
          <p:nvPr/>
        </p:nvSpPr>
        <p:spPr>
          <a:xfrm>
            <a:off x="3849688" y="3757613"/>
            <a:ext cx="215900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92075" y="3724275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G »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4173538" y="3716338"/>
            <a:ext cx="23399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82" name="Flèche droite 81"/>
          <p:cNvSpPr/>
          <p:nvPr/>
        </p:nvSpPr>
        <p:spPr>
          <a:xfrm>
            <a:off x="6646863" y="3754438"/>
            <a:ext cx="215900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6965950" y="3705225"/>
            <a:ext cx="827088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86" name="Flèche droite 85"/>
          <p:cNvSpPr/>
          <p:nvPr/>
        </p:nvSpPr>
        <p:spPr>
          <a:xfrm>
            <a:off x="3849688" y="3241675"/>
            <a:ext cx="3024187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6970713" y="3236913"/>
            <a:ext cx="82867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6977063" y="2708275"/>
            <a:ext cx="827087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61459" name="ZoneTexte 94"/>
          <p:cNvSpPr txBox="1">
            <a:spLocks noChangeArrowheads="1"/>
          </p:cNvSpPr>
          <p:nvPr/>
        </p:nvSpPr>
        <p:spPr bwMode="auto">
          <a:xfrm>
            <a:off x="4432300" y="3941763"/>
            <a:ext cx="19446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200" b="1"/>
              <a:t>Réponse avant le 4 </a:t>
            </a:r>
            <a:r>
              <a:rPr lang="fr-FR" altLang="fr-FR" sz="1300" b="1"/>
              <a:t>juin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063" y="4386263"/>
            <a:ext cx="7237412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Charlotte accepte la proposition d’admission au DUT « G ».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Elle renonce donc au DUT « F » qu’elle avait précédemment accepté et renonce aussi à son vœu de BTS « B » en attente car il l’intéresse moins que le DUT « G » qu’elle vient d’accepter.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defRPr/>
            </a:pPr>
            <a:endParaRPr lang="fr-FR" sz="1400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Il ne lui reste plus qu’à s’inscrire administrativement au DUT « G » une fois les résultats du bac connus.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latin typeface="+mn-lt"/>
              <a:cs typeface="+mn-cs"/>
            </a:endParaRPr>
          </a:p>
        </p:txBody>
      </p:sp>
      <p:sp>
        <p:nvSpPr>
          <p:cNvPr id="61461" name="ZoneTexte 43"/>
          <p:cNvSpPr txBox="1">
            <a:spLocks noChangeArrowheads="1"/>
          </p:cNvSpPr>
          <p:nvPr/>
        </p:nvSpPr>
        <p:spPr bwMode="auto">
          <a:xfrm>
            <a:off x="3756025" y="2173288"/>
            <a:ext cx="27352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Charlotte reçoit une nouvelle réponse le 28 mai</a:t>
            </a:r>
          </a:p>
        </p:txBody>
      </p:sp>
      <p:sp>
        <p:nvSpPr>
          <p:cNvPr id="45" name="Flèche droite 44"/>
          <p:cNvSpPr/>
          <p:nvPr/>
        </p:nvSpPr>
        <p:spPr>
          <a:xfrm>
            <a:off x="3849688" y="2727325"/>
            <a:ext cx="3024187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1463" name="ZoneTexte 45"/>
          <p:cNvSpPr txBox="1">
            <a:spLocks noChangeArrowheads="1"/>
          </p:cNvSpPr>
          <p:nvPr/>
        </p:nvSpPr>
        <p:spPr bwMode="auto">
          <a:xfrm>
            <a:off x="6858000" y="2185988"/>
            <a:ext cx="18716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300" b="1"/>
              <a:t>28 mai : réponses de Charlotte</a:t>
            </a:r>
          </a:p>
        </p:txBody>
      </p:sp>
      <p:sp>
        <p:nvSpPr>
          <p:cNvPr id="47" name="Accolade fermante 46"/>
          <p:cNvSpPr/>
          <p:nvPr/>
        </p:nvSpPr>
        <p:spPr>
          <a:xfrm>
            <a:off x="7853363" y="2763838"/>
            <a:ext cx="288925" cy="1152525"/>
          </a:xfrm>
          <a:prstGeom prst="rightBrace">
            <a:avLst/>
          </a:prstGeom>
          <a:ln w="15875">
            <a:solidFill>
              <a:srgbClr val="2633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89913" y="2979738"/>
            <a:ext cx="935037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Charlotte s’inscrit en DUT « G »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35495" y="77788"/>
            <a:ext cx="9016429" cy="587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6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L’exemple de Charlotte, élève de Terminale</a:t>
            </a:r>
            <a:endParaRPr lang="fr-FR" sz="3600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4173538" y="3197226"/>
            <a:ext cx="2339975" cy="250824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</p:spTree>
    <p:extLst>
      <p:ext uri="{BB962C8B-B14F-4D97-AF65-F5344CB8AC3E}">
        <p14:creationId xmlns:p14="http://schemas.microsoft.com/office/powerpoint/2010/main" val="9407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8256" y="200694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La phase complémentaire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0" y="865173"/>
            <a:ext cx="3096344" cy="915541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26 juin à septembre 2018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2219176"/>
            <a:ext cx="8856662" cy="43781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charset="0"/>
              <a:buNone/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400" b="1" dirty="0" smtClean="0">
                <a:cs typeface="Arial" charset="0"/>
              </a:rPr>
              <a:t>Dès la fin des épreuves écrites du baccalauréat et jusqu’au 21 septembre</a:t>
            </a:r>
            <a:r>
              <a:rPr lang="fr-FR" sz="2400" dirty="0" smtClean="0">
                <a:cs typeface="Arial" charset="0"/>
              </a:rPr>
              <a:t>, les candidats n’ayant pas obtenu satisfaction lors de la procédure initiale ont la possibilité de formuler de nouveaux vœux dans la </a:t>
            </a:r>
            <a:r>
              <a:rPr lang="fr-FR" sz="2400" b="1" dirty="0">
                <a:solidFill>
                  <a:schemeClr val="accent6"/>
                </a:solidFill>
                <a:cs typeface="Arial" charset="0"/>
              </a:rPr>
              <a:t>procédure complémentaire</a:t>
            </a:r>
            <a:r>
              <a:rPr lang="fr-FR" sz="2400" dirty="0" smtClean="0">
                <a:cs typeface="Arial" charset="0"/>
              </a:rPr>
              <a:t>.</a:t>
            </a:r>
          </a:p>
          <a:p>
            <a:pPr marL="0">
              <a:buFont typeface="Arial" charset="0"/>
              <a:buNone/>
            </a:pPr>
            <a:endParaRPr lang="fr-FR" sz="2400" dirty="0" smtClean="0">
              <a:cs typeface="Arial" charset="0"/>
            </a:endParaRPr>
          </a:p>
          <a:p>
            <a:pPr marL="0">
              <a:buFont typeface="Arial" charset="0"/>
              <a:buNone/>
            </a:pP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sym typeface="Webdings" pitchFamily="18" charset="2"/>
              </a:rPr>
              <a:t>Après les résultats du baccalauréat, la </a:t>
            </a:r>
            <a:r>
              <a:rPr lang="fr-FR" sz="2400" b="1" dirty="0">
                <a:solidFill>
                  <a:schemeClr val="accent6"/>
                </a:solidFill>
                <a:cs typeface="Arial" charset="0"/>
                <a:sym typeface="Webdings" pitchFamily="18" charset="2"/>
              </a:rPr>
              <a:t>commission d’accès à l’enseignement supérieur </a:t>
            </a:r>
            <a:r>
              <a:rPr lang="fr-FR" sz="2400" dirty="0" smtClean="0">
                <a:cs typeface="Arial" charset="0"/>
                <a:sym typeface="Webdings" pitchFamily="18" charset="2"/>
              </a:rPr>
              <a:t>continue à étudier</a:t>
            </a:r>
            <a:r>
              <a:rPr lang="fr-FR" sz="2400" dirty="0" smtClean="0">
                <a:sym typeface="Webdings" pitchFamily="18" charset="2"/>
              </a:rPr>
              <a:t> les souhaits de formation prioritaires et les dossiers des bacheliers qui n’ont obtenu aucune proposition d’admission et fait des propositions de formation au plus près de leurs choix initiaux.</a:t>
            </a:r>
          </a:p>
          <a:p>
            <a:pPr marL="0">
              <a:buNone/>
            </a:pPr>
            <a:endParaRPr lang="fr-FR" sz="2400" b="1" dirty="0" smtClean="0">
              <a:solidFill>
                <a:schemeClr val="accent6"/>
              </a:solidFill>
              <a:cs typeface="Arial" charset="0"/>
              <a:sym typeface="Webdings" pitchFamily="18" charset="2"/>
            </a:endParaRPr>
          </a:p>
          <a:p>
            <a:pPr marL="0">
              <a:buNone/>
            </a:pPr>
            <a:r>
              <a:rPr lang="fr-FR" sz="2400" b="1" dirty="0" smtClean="0">
                <a:solidFill>
                  <a:schemeClr val="accent6"/>
                </a:solidFill>
                <a:cs typeface="Arial" charset="0"/>
                <a:sym typeface="Webdings" pitchFamily="18" charset="2"/>
              </a:rPr>
              <a:t>21 septembre:</a:t>
            </a:r>
          </a:p>
          <a:p>
            <a:pPr marL="0">
              <a:buNone/>
            </a:pPr>
            <a:r>
              <a:rPr lang="fr-FR" sz="24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400" dirty="0" smtClean="0">
                <a:cs typeface="Arial" charset="0"/>
                <a:sym typeface="Webdings" pitchFamily="18" charset="2"/>
              </a:rPr>
              <a:t>Fin de l’affectation</a:t>
            </a:r>
          </a:p>
          <a:p>
            <a:pPr marL="0">
              <a:buNone/>
            </a:pPr>
            <a:r>
              <a:rPr lang="fr-FR" sz="24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400" dirty="0" smtClean="0">
                <a:cs typeface="Arial" charset="0"/>
                <a:sym typeface="Webdings" pitchFamily="18" charset="2"/>
              </a:rPr>
              <a:t>Tous les bacheliers qui le souhaitent sont inscrits</a:t>
            </a:r>
            <a:endParaRPr lang="fr-FR" sz="2400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1138277"/>
            <a:ext cx="529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E0115F"/>
                </a:solidFill>
                <a:cs typeface="Arial" pitchFamily="34" charset="0"/>
              </a:rPr>
              <a:t>Accompagnement des bacheliers n’ayant pas obtenu satisfaction lors de la procédure initiale</a:t>
            </a:r>
            <a:endParaRPr lang="fr-FR" b="1" dirty="0">
              <a:solidFill>
                <a:srgbClr val="E0115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9" t="8134" r="24074" b="11928"/>
          <a:stretch/>
        </p:blipFill>
        <p:spPr bwMode="auto">
          <a:xfrm>
            <a:off x="179512" y="752650"/>
            <a:ext cx="6947813" cy="593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44624"/>
            <a:ext cx="9125744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Où et comment s’informer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796433" y="5517232"/>
            <a:ext cx="2879725" cy="914400"/>
          </a:xfrm>
          <a:prstGeom prst="ellipse">
            <a:avLst/>
          </a:prstGeom>
          <a:gradFill>
            <a:gsLst>
              <a:gs pos="0">
                <a:srgbClr val="E0115F"/>
              </a:gs>
              <a:gs pos="100000">
                <a:srgbClr val="FEF86C"/>
              </a:gs>
            </a:gsLst>
            <a:lin ang="13500000" scaled="1"/>
          </a:gradFill>
          <a:ln>
            <a:solidFill>
              <a:srgbClr val="E01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Journées portes ouvertes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076056" y="4149081"/>
            <a:ext cx="1368152" cy="1440159"/>
          </a:xfrm>
          <a:prstGeom prst="straightConnector1">
            <a:avLst/>
          </a:prstGeom>
          <a:ln w="38100">
            <a:solidFill>
              <a:srgbClr val="E011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11760" y="1916832"/>
            <a:ext cx="1152128" cy="288032"/>
          </a:xfrm>
          <a:prstGeom prst="rect">
            <a:avLst/>
          </a:prstGeom>
          <a:noFill/>
          <a:ln w="57150">
            <a:solidFill>
              <a:srgbClr val="E01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0" y="1268760"/>
            <a:ext cx="9125744" cy="295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0000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8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800" b="1" dirty="0" smtClean="0">
                <a:ln>
                  <a:solidFill>
                    <a:srgbClr val="E0115F"/>
                  </a:solidFill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Filières </a:t>
            </a:r>
            <a:r>
              <a:rPr lang="fr-FR" sz="2800" b="1" dirty="0">
                <a:ln>
                  <a:solidFill>
                    <a:srgbClr val="E0115F"/>
                  </a:solidFill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sélectives</a:t>
            </a:r>
            <a:r>
              <a:rPr lang="fr-FR" sz="2800" b="1" dirty="0" smtClean="0">
                <a:ln>
                  <a:solidFill>
                    <a:srgbClr val="E0115F"/>
                  </a:solidFill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:</a:t>
            </a:r>
          </a:p>
          <a:p>
            <a:pPr marL="540000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1400" b="1" dirty="0">
              <a:ln>
                <a:solidFill>
                  <a:srgbClr val="E0115F"/>
                </a:solidFill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</a:endParaRP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b="1" dirty="0" smtClean="0">
                <a:solidFill>
                  <a:srgbClr val="E0115F"/>
                </a:solidFill>
              </a:rPr>
              <a:t>BTS, DUT, CPGE, écoles… :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Admission sur dossier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(bulletins de 1</a:t>
            </a:r>
            <a:r>
              <a:rPr lang="fr-FR" sz="2200" baseline="30000" dirty="0" smtClean="0">
                <a:solidFill>
                  <a:srgbClr val="000000"/>
                </a:solidFill>
              </a:rPr>
              <a:t>ère</a:t>
            </a:r>
            <a:r>
              <a:rPr lang="fr-FR" sz="2200" dirty="0" smtClean="0">
                <a:solidFill>
                  <a:srgbClr val="000000"/>
                </a:solidFill>
              </a:rPr>
              <a:t>, 2 bulletins de T</a:t>
            </a:r>
            <a:r>
              <a:rPr lang="fr-FR" sz="2200" baseline="30000" dirty="0" smtClean="0">
                <a:solidFill>
                  <a:srgbClr val="000000"/>
                </a:solidFill>
              </a:rPr>
              <a:t>ale</a:t>
            </a:r>
            <a:r>
              <a:rPr lang="fr-FR" sz="2200" dirty="0" smtClean="0">
                <a:solidFill>
                  <a:srgbClr val="000000"/>
                </a:solidFill>
              </a:rPr>
              <a:t>, les notes aux épreuves anticipées de 1</a:t>
            </a:r>
            <a:r>
              <a:rPr lang="fr-FR" sz="2200" baseline="30000" dirty="0" smtClean="0">
                <a:solidFill>
                  <a:srgbClr val="000000"/>
                </a:solidFill>
              </a:rPr>
              <a:t>ère</a:t>
            </a:r>
            <a:r>
              <a:rPr lang="fr-FR" sz="2200" dirty="0" smtClean="0">
                <a:solidFill>
                  <a:srgbClr val="000000"/>
                </a:solidFill>
              </a:rPr>
              <a:t>,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lettre de motivation + éventuellement entretiens et/ou tests).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1400" dirty="0" smtClean="0">
              <a:solidFill>
                <a:srgbClr val="000000"/>
              </a:solidFill>
            </a:endParaRP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b="1" dirty="0" smtClean="0">
                <a:solidFill>
                  <a:srgbClr val="E0115F"/>
                </a:solidFill>
              </a:rPr>
              <a:t>Ecoles spécialisées: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Admission sur concours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9128" y="4797152"/>
            <a:ext cx="9125744" cy="10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0000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8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800" b="1" dirty="0" smtClean="0">
                <a:ln>
                  <a:solidFill>
                    <a:srgbClr val="E0115F"/>
                  </a:solidFill>
                </a:ln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</a:rPr>
              <a:t>Filières non </a:t>
            </a:r>
            <a:r>
              <a:rPr lang="fr-FR" sz="2800" b="1" dirty="0">
                <a:ln>
                  <a:solidFill>
                    <a:srgbClr val="E0115F"/>
                  </a:solidFill>
                </a:ln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</a:rPr>
              <a:t>sélectives</a:t>
            </a:r>
            <a:r>
              <a:rPr lang="fr-FR" sz="2800" b="1" dirty="0" smtClean="0">
                <a:ln>
                  <a:solidFill>
                    <a:srgbClr val="E0115F"/>
                  </a:solidFill>
                </a:ln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</a:rPr>
              <a:t>:</a:t>
            </a:r>
          </a:p>
          <a:p>
            <a:pPr marL="540000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1400" b="1" dirty="0">
              <a:ln>
                <a:solidFill>
                  <a:srgbClr val="E0115F"/>
                </a:solidFill>
              </a:ln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</a:endParaRP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b="1" dirty="0" smtClean="0">
                <a:solidFill>
                  <a:srgbClr val="E0115F"/>
                </a:solidFill>
              </a:rPr>
              <a:t>Université </a:t>
            </a:r>
            <a:r>
              <a:rPr lang="fr-FR" sz="2200" dirty="0" smtClean="0">
                <a:solidFill>
                  <a:srgbClr val="000000"/>
                </a:solidFill>
              </a:rPr>
              <a:t> (licences et PACES)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128686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Filières sélectives / non sélectives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4951"/>
            <a:ext cx="3206452" cy="2136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4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432222"/>
            <a:ext cx="894623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00" dirty="0" smtClean="0"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  <a:sym typeface="Webdings" pitchFamily="18" charset="2"/>
            </a:endParaRPr>
          </a:p>
          <a:p>
            <a:pPr>
              <a:spcAft>
                <a:spcPts val="600"/>
              </a:spcAf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/>
              <a:t>Prendre </a:t>
            </a:r>
            <a:r>
              <a:rPr lang="fr-FR" sz="2200" b="1" dirty="0" smtClean="0">
                <a:solidFill>
                  <a:srgbClr val="E0115F"/>
                </a:solidFill>
              </a:rPr>
              <a:t>rendez-vous</a:t>
            </a:r>
            <a:r>
              <a:rPr lang="fr-FR" sz="2200" b="1" dirty="0" smtClean="0"/>
              <a:t> </a:t>
            </a:r>
            <a:r>
              <a:rPr lang="fr-FR" sz="2200" dirty="0" smtClean="0"/>
              <a:t>avec le Psychologue de l’</a:t>
            </a:r>
            <a:r>
              <a:rPr lang="fr-FR" sz="2200" dirty="0"/>
              <a:t>E</a:t>
            </a:r>
            <a:r>
              <a:rPr lang="fr-FR" sz="2200" dirty="0" smtClean="0"/>
              <a:t>ducation nationale</a:t>
            </a:r>
            <a:endParaRPr lang="fr-FR" sz="2200" dirty="0"/>
          </a:p>
          <a:p>
            <a:pPr>
              <a:spcAft>
                <a:spcPts val="600"/>
              </a:spcAf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endParaRPr lang="fr-FR" sz="2200" dirty="0">
              <a:gradFill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</a:gradFill>
              <a:sym typeface="Webdings" pitchFamily="18" charset="2"/>
            </a:endParaRPr>
          </a:p>
          <a:p>
            <a:pPr>
              <a:spcAft>
                <a:spcPts val="6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/>
              <a:t>Solliciter un </a:t>
            </a:r>
            <a:r>
              <a:rPr lang="fr-FR" sz="2200" b="1" dirty="0" smtClean="0">
                <a:solidFill>
                  <a:srgbClr val="E0115F"/>
                </a:solidFill>
              </a:rPr>
              <a:t>entretien personnalisé</a:t>
            </a:r>
            <a:r>
              <a:rPr lang="fr-FR" sz="2200" b="1" dirty="0" smtClean="0"/>
              <a:t> </a:t>
            </a:r>
            <a:r>
              <a:rPr lang="fr-FR" sz="2200" dirty="0" smtClean="0"/>
              <a:t>auprès de son professeur principal</a:t>
            </a:r>
          </a:p>
          <a:p>
            <a:pPr>
              <a:spcAft>
                <a:spcPts val="600"/>
              </a:spcAft>
            </a:pPr>
            <a:endParaRPr lang="fr-FR" sz="2200" dirty="0"/>
          </a:p>
          <a:p>
            <a:pPr>
              <a:spcAft>
                <a:spcPts val="6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/>
              <a:t>Participer à </a:t>
            </a:r>
            <a:r>
              <a:rPr lang="fr-FR" sz="2200" b="1" dirty="0" smtClean="0">
                <a:solidFill>
                  <a:srgbClr val="E0115F"/>
                </a:solidFill>
              </a:rPr>
              <a:t>l’orientation active</a:t>
            </a:r>
          </a:p>
          <a:p>
            <a:pPr>
              <a:spcAft>
                <a:spcPts val="600"/>
              </a:spcAft>
            </a:pPr>
            <a:endParaRPr lang="fr-FR" sz="2200" b="1" dirty="0"/>
          </a:p>
          <a:p>
            <a:pPr>
              <a:spcAft>
                <a:spcPts val="6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Aller aux </a:t>
            </a:r>
            <a:r>
              <a:rPr lang="fr-FR" sz="2200" b="1" dirty="0" smtClean="0">
                <a:solidFill>
                  <a:srgbClr val="E0115F"/>
                </a:solidFill>
              </a:rPr>
              <a:t>Journées Portes </a:t>
            </a:r>
            <a:r>
              <a:rPr lang="fr-FR" sz="2200" b="1" dirty="0">
                <a:solidFill>
                  <a:srgbClr val="E0115F"/>
                </a:solidFill>
              </a:rPr>
              <a:t>O</a:t>
            </a:r>
            <a:r>
              <a:rPr lang="fr-FR" sz="2200" b="1" dirty="0" smtClean="0">
                <a:solidFill>
                  <a:srgbClr val="E0115F"/>
                </a:solidFill>
              </a:rPr>
              <a:t>uvertes </a:t>
            </a:r>
            <a:r>
              <a:rPr lang="fr-FR" sz="2200" dirty="0" smtClean="0"/>
              <a:t>dans les établissements</a:t>
            </a:r>
          </a:p>
          <a:p>
            <a:pPr>
              <a:spcAft>
                <a:spcPts val="600"/>
              </a:spcAft>
            </a:pPr>
            <a:endParaRPr lang="fr-FR" sz="2200" dirty="0"/>
          </a:p>
          <a:p>
            <a:pPr>
              <a:spcAft>
                <a:spcPts val="6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Se rendre </a:t>
            </a:r>
            <a:r>
              <a:rPr lang="fr-FR" sz="2200" b="1" dirty="0" smtClean="0">
                <a:solidFill>
                  <a:srgbClr val="E0115F"/>
                </a:solidFill>
              </a:rPr>
              <a:t>aux salons </a:t>
            </a:r>
            <a:endParaRPr lang="fr-FR" sz="2200" dirty="0" smtClean="0"/>
          </a:p>
          <a:p>
            <a:pPr>
              <a:spcAft>
                <a:spcPts val="600"/>
              </a:spcAft>
            </a:pPr>
            <a:endParaRPr lang="fr-FR" sz="2200" dirty="0"/>
          </a:p>
          <a:p>
            <a:pPr>
              <a:spcAft>
                <a:spcPts val="600"/>
              </a:spcAf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S’informer sur </a:t>
            </a:r>
            <a:r>
              <a:rPr lang="fr-FR" sz="2200" dirty="0"/>
              <a:t>le site </a:t>
            </a:r>
            <a:r>
              <a:rPr lang="fr-FR" sz="2200" b="1" dirty="0" smtClean="0">
                <a:solidFill>
                  <a:srgbClr val="E0115F"/>
                </a:solidFill>
              </a:rPr>
              <a:t>www.terminales2017-2018.fr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00694"/>
            <a:ext cx="9125744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Où et comment s’informer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11" r="89778">
                        <a14:foregroundMark x1="32889" y1="86222" x2="32889" y2="86222"/>
                        <a14:foregroundMark x1="63556" y1="84889" x2="63556" y2="84889"/>
                        <a14:foregroundMark x1="55556" y1="6667" x2="55556" y2="6667"/>
                        <a14:foregroundMark x1="59111" y1="6667" x2="59111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0" y="200694"/>
            <a:ext cx="1359594" cy="135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ZoneTexte 15"/>
          <p:cNvSpPr txBox="1">
            <a:spLocks noChangeArrowheads="1"/>
          </p:cNvSpPr>
          <p:nvPr/>
        </p:nvSpPr>
        <p:spPr bwMode="auto">
          <a:xfrm>
            <a:off x="2555776" y="3565697"/>
            <a:ext cx="22361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Revue distribuée dans </a:t>
            </a:r>
          </a:p>
          <a:p>
            <a:pPr algn="ctr"/>
            <a:r>
              <a:rPr lang="fr-FR" sz="1200" b="1" dirty="0"/>
              <a:t>l’établissement à </a:t>
            </a:r>
            <a:r>
              <a:rPr lang="fr-FR" sz="1200" b="1" dirty="0" smtClean="0"/>
              <a:t>chaque élève</a:t>
            </a:r>
            <a:r>
              <a:rPr lang="fr-FR" b="1" dirty="0"/>
              <a:t>.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56" y="116632"/>
            <a:ext cx="91074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A consulter au CDI ou CIO</a:t>
            </a:r>
          </a:p>
        </p:txBody>
      </p:sp>
      <p:pic>
        <p:nvPicPr>
          <p:cNvPr id="1030" name="Picture 6" descr="http://librairie.onisep.fr/var/librairie/storage/images/librairie/collections/grand-public/infosup/bac-es-quelles-poursuites-d-etudes/2138443-8-fre-FR/Bac-ES-quelles-poursuites-d-etu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77" y="4700472"/>
            <a:ext cx="1134358" cy="16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ibrairie.onisep.fr/var/librairie/storage/images/librairie/collections/grand-public/parcours/enseignement-education-et-formation/35755-13-fre-FR/Enseignement-education-et-form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1" y="1679173"/>
            <a:ext cx="1143130" cy="13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340" y="998960"/>
            <a:ext cx="1800200" cy="25667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60" y="4264843"/>
            <a:ext cx="1423641" cy="20444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058" y="4295501"/>
            <a:ext cx="1443280" cy="20633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9790" y="3842696"/>
            <a:ext cx="1448373" cy="20521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3415" y="1110498"/>
            <a:ext cx="1482647" cy="2099116"/>
          </a:xfrm>
          <a:prstGeom prst="rect">
            <a:avLst/>
          </a:prstGeom>
        </p:spPr>
      </p:pic>
      <p:pic>
        <p:nvPicPr>
          <p:cNvPr id="12" name="Picture 2" descr="Après le ba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1" y="1120975"/>
            <a:ext cx="1498127" cy="21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2563" y="1035050"/>
            <a:ext cx="8932862" cy="755650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buFontTx/>
              <a:buNone/>
              <a:defRPr/>
            </a:pPr>
            <a:endParaRPr lang="fr-FR" b="1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fr-FR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3600" b="1" dirty="0" smtClean="0">
                <a:solidFill>
                  <a:schemeClr val="accent6"/>
                </a:solidFill>
              </a:rPr>
              <a:t>Pour une formation sélective (CPGE, BTS, DUT, écoles…)</a:t>
            </a:r>
            <a:endParaRPr lang="fr-FR" sz="3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1463" y="2166938"/>
            <a:ext cx="2657475" cy="325437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OUI (proposition d’admission)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547813" y="2682875"/>
            <a:ext cx="2657475" cy="32385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En attente d’une </a:t>
            </a:r>
            <a:r>
              <a:rPr lang="fr-FR" sz="1400" b="1" dirty="0" smtClean="0">
                <a:solidFill>
                  <a:schemeClr val="bg1"/>
                </a:solidFill>
              </a:rPr>
              <a:t>place </a:t>
            </a:r>
          </a:p>
        </p:txBody>
      </p:sp>
      <p:sp>
        <p:nvSpPr>
          <p:cNvPr id="56327" name="ZoneTexte 13"/>
          <p:cNvSpPr txBox="1">
            <a:spLocks noChangeArrowheads="1"/>
          </p:cNvSpPr>
          <p:nvPr/>
        </p:nvSpPr>
        <p:spPr bwMode="auto">
          <a:xfrm>
            <a:off x="2681288" y="2432050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ou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325938" y="2238375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110163" y="2208213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accepte ou renonce</a:t>
            </a:r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182563" y="3343275"/>
            <a:ext cx="8932862" cy="6842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0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28E65"/>
              </a:buClr>
              <a:defRPr/>
            </a:pPr>
            <a:endParaRPr lang="fr-FR" dirty="0" smtClean="0"/>
          </a:p>
          <a:p>
            <a:pPr marL="0" indent="0">
              <a:buNone/>
              <a:defRPr/>
            </a:pPr>
            <a:r>
              <a:rPr lang="fr-FR" b="1" dirty="0" smtClean="0"/>
              <a:t> </a:t>
            </a:r>
            <a:r>
              <a:rPr lang="fr-FR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b="1" dirty="0" smtClean="0">
                <a:solidFill>
                  <a:schemeClr val="accent6"/>
                </a:solidFill>
              </a:rPr>
              <a:t>Pour une formation non sélective (licence)</a:t>
            </a:r>
          </a:p>
          <a:p>
            <a:pPr lvl="1">
              <a:defRPr/>
            </a:pPr>
            <a:endParaRPr lang="fr-FR" dirty="0" smtClean="0"/>
          </a:p>
        </p:txBody>
      </p:sp>
      <p:sp>
        <p:nvSpPr>
          <p:cNvPr id="56331" name="ZoneTexte 30"/>
          <p:cNvSpPr txBox="1">
            <a:spLocks noChangeArrowheads="1"/>
          </p:cNvSpPr>
          <p:nvPr/>
        </p:nvSpPr>
        <p:spPr bwMode="auto">
          <a:xfrm>
            <a:off x="1473200" y="1862138"/>
            <a:ext cx="280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 dirty="0"/>
              <a:t>Réponse donnée au futur étudiant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547813" y="3187700"/>
            <a:ext cx="2657475" cy="323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NON</a:t>
            </a:r>
          </a:p>
        </p:txBody>
      </p:sp>
      <p:sp>
        <p:nvSpPr>
          <p:cNvPr id="56335" name="ZoneTexte 35"/>
          <p:cNvSpPr txBox="1">
            <a:spLocks noChangeArrowheads="1"/>
          </p:cNvSpPr>
          <p:nvPr/>
        </p:nvSpPr>
        <p:spPr bwMode="auto">
          <a:xfrm>
            <a:off x="2681288" y="2936875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ou</a:t>
            </a:r>
          </a:p>
        </p:txBody>
      </p:sp>
      <p:sp>
        <p:nvSpPr>
          <p:cNvPr id="56336" name="ZoneTexte 36"/>
          <p:cNvSpPr txBox="1">
            <a:spLocks noChangeArrowheads="1"/>
          </p:cNvSpPr>
          <p:nvPr/>
        </p:nvSpPr>
        <p:spPr bwMode="auto">
          <a:xfrm>
            <a:off x="5321300" y="1881188"/>
            <a:ext cx="219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Réponse du futur étudiant</a:t>
            </a:r>
          </a:p>
        </p:txBody>
      </p:sp>
      <p:sp>
        <p:nvSpPr>
          <p:cNvPr id="38" name="Flèche droite 37"/>
          <p:cNvSpPr/>
          <p:nvPr/>
        </p:nvSpPr>
        <p:spPr>
          <a:xfrm>
            <a:off x="4325938" y="2733675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110163" y="26939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maintient ou renonce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1550988" y="4329113"/>
            <a:ext cx="2657475" cy="325437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OUI (proposition d’admission)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1557338" y="4845050"/>
            <a:ext cx="2657475" cy="323850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OUI-SI (proposition d’admission)</a:t>
            </a:r>
          </a:p>
        </p:txBody>
      </p:sp>
      <p:sp>
        <p:nvSpPr>
          <p:cNvPr id="56341" name="ZoneTexte 41"/>
          <p:cNvSpPr txBox="1">
            <a:spLocks noChangeArrowheads="1"/>
          </p:cNvSpPr>
          <p:nvPr/>
        </p:nvSpPr>
        <p:spPr bwMode="auto">
          <a:xfrm>
            <a:off x="2690813" y="4594225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ou</a:t>
            </a:r>
          </a:p>
        </p:txBody>
      </p:sp>
      <p:sp>
        <p:nvSpPr>
          <p:cNvPr id="43" name="Flèche droite 42"/>
          <p:cNvSpPr/>
          <p:nvPr/>
        </p:nvSpPr>
        <p:spPr>
          <a:xfrm>
            <a:off x="4335463" y="4400550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5119688" y="43703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accepte ou renonce</a:t>
            </a:r>
          </a:p>
        </p:txBody>
      </p:sp>
      <p:sp>
        <p:nvSpPr>
          <p:cNvPr id="56344" name="ZoneTexte 44"/>
          <p:cNvSpPr txBox="1">
            <a:spLocks noChangeArrowheads="1"/>
          </p:cNvSpPr>
          <p:nvPr/>
        </p:nvSpPr>
        <p:spPr bwMode="auto">
          <a:xfrm>
            <a:off x="1482725" y="4033838"/>
            <a:ext cx="280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Réponse donnée au futur étudiant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1557338" y="5349875"/>
            <a:ext cx="2657475" cy="32385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En attente d’une place</a:t>
            </a:r>
          </a:p>
        </p:txBody>
      </p:sp>
      <p:sp>
        <p:nvSpPr>
          <p:cNvPr id="56346" name="ZoneTexte 46"/>
          <p:cNvSpPr txBox="1">
            <a:spLocks noChangeArrowheads="1"/>
          </p:cNvSpPr>
          <p:nvPr/>
        </p:nvSpPr>
        <p:spPr bwMode="auto">
          <a:xfrm>
            <a:off x="2690813" y="5099050"/>
            <a:ext cx="706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ou</a:t>
            </a:r>
          </a:p>
        </p:txBody>
      </p:sp>
      <p:sp>
        <p:nvSpPr>
          <p:cNvPr id="56347" name="ZoneTexte 47"/>
          <p:cNvSpPr txBox="1">
            <a:spLocks noChangeArrowheads="1"/>
          </p:cNvSpPr>
          <p:nvPr/>
        </p:nvSpPr>
        <p:spPr bwMode="auto">
          <a:xfrm>
            <a:off x="5330825" y="4052888"/>
            <a:ext cx="219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 sz="1400" b="1"/>
              <a:t>Réponse du futur étudiant</a:t>
            </a:r>
          </a:p>
        </p:txBody>
      </p:sp>
      <p:sp>
        <p:nvSpPr>
          <p:cNvPr id="49" name="Flèche droite 48"/>
          <p:cNvSpPr/>
          <p:nvPr/>
        </p:nvSpPr>
        <p:spPr>
          <a:xfrm>
            <a:off x="4335463" y="4895850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5119688" y="48656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accepte ou renonce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6075" y="6051550"/>
            <a:ext cx="5362575" cy="663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6352" name="Rectangle 29"/>
          <p:cNvSpPr>
            <a:spLocks noChangeArrowheads="1"/>
          </p:cNvSpPr>
          <p:nvPr/>
        </p:nvSpPr>
        <p:spPr bwMode="auto">
          <a:xfrm>
            <a:off x="2474913" y="5911850"/>
            <a:ext cx="55800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2pPr>
            <a:lvl3pPr marL="627063" eaLnBrk="0" hangingPunct="0">
              <a:spcBef>
                <a:spcPct val="20000"/>
              </a:spcBef>
              <a:buFont typeface="Arial" panose="020B0604020202020204" pitchFamily="34" charset="0"/>
              <a:defRPr sz="1500">
                <a:solidFill>
                  <a:srgbClr val="26338B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anose="020B0604020202020204" pitchFamily="34" charset="0"/>
              <a:buChar char="–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26338B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>
                <a:srgbClr val="F28E65"/>
              </a:buClr>
              <a:buFontTx/>
              <a:buNone/>
            </a:pPr>
            <a:r>
              <a:rPr lang="fr-FR" altLang="fr-FR" sz="1400" b="1" dirty="0"/>
              <a:t>oui – si : </a:t>
            </a:r>
            <a:r>
              <a:rPr lang="fr-FR" altLang="fr-FR" sz="1400" dirty="0"/>
              <a:t>le lycéen se voit proposer un </a:t>
            </a:r>
            <a:r>
              <a:rPr lang="fr-FR" altLang="fr-FR" sz="1400" b="1" dirty="0">
                <a:solidFill>
                  <a:srgbClr val="F28E65"/>
                </a:solidFill>
              </a:rPr>
              <a:t>parcours de formation personnalisé</a:t>
            </a:r>
            <a:r>
              <a:rPr lang="fr-FR" altLang="fr-FR" sz="1400" dirty="0">
                <a:solidFill>
                  <a:srgbClr val="F28E65"/>
                </a:solidFill>
              </a:rPr>
              <a:t> </a:t>
            </a:r>
            <a:r>
              <a:rPr lang="fr-FR" altLang="fr-FR" sz="1400" dirty="0"/>
              <a:t>pour se renforcer dans les compétences attendues et se donner toutes les chances de réussir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4325938" y="5400675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5110163" y="53609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maintient ou renonce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274637"/>
            <a:ext cx="8075240" cy="44457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  <a:t>Propositions d’admission</a:t>
            </a:r>
            <a:br>
              <a:rPr lang="fr-FR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</a:rPr>
            </a:br>
            <a:endParaRPr lang="fr-FR" dirty="0"/>
          </a:p>
        </p:txBody>
      </p:sp>
      <p:sp>
        <p:nvSpPr>
          <p:cNvPr id="36" name="Bulle ronde 35"/>
          <p:cNvSpPr/>
          <p:nvPr/>
        </p:nvSpPr>
        <p:spPr>
          <a:xfrm>
            <a:off x="251520" y="436792"/>
            <a:ext cx="2592288" cy="804633"/>
          </a:xfrm>
          <a:prstGeom prst="wedgeEllipseCallout">
            <a:avLst>
              <a:gd name="adj1" fmla="val 46396"/>
              <a:gd name="adj2" fmla="val -52150"/>
            </a:avLst>
          </a:prstGeom>
          <a:gradFill flip="none" rotWithShape="1">
            <a:gsLst>
              <a:gs pos="0">
                <a:srgbClr val="E0115F"/>
              </a:gs>
              <a:gs pos="100000">
                <a:srgbClr val="FEF86C"/>
              </a:gs>
            </a:gsLst>
            <a:lin ang="162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cs typeface="Arial" pitchFamily="34" charset="0"/>
              </a:rPr>
              <a:t>A partir du 22 mai</a:t>
            </a:r>
            <a:endParaRPr lang="fr-FR" sz="2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407690"/>
            <a:ext cx="1459632" cy="1083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86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851920" y="1196752"/>
            <a:ext cx="4032448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0000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3 niveaux de formation:</a:t>
            </a:r>
          </a:p>
          <a:p>
            <a:pPr marL="54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1400" dirty="0" smtClean="0">
              <a:solidFill>
                <a:srgbClr val="E0115F"/>
              </a:solidFill>
            </a:endParaRP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Licence (bac + 3)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Master (bac + 5)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Doctorat (bac + 8) 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3212976"/>
            <a:ext cx="9125744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0000" indent="-325438">
              <a:lnSpc>
                <a:spcPct val="80000"/>
              </a:lnSpc>
              <a:spcBef>
                <a:spcPts val="800"/>
              </a:spcBef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Rythme et nature du travail:</a:t>
            </a:r>
          </a:p>
          <a:p>
            <a:pPr marL="540000" indent="-325438">
              <a:lnSpc>
                <a:spcPct val="80000"/>
              </a:lnSpc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1400" b="1" dirty="0" smtClean="0">
              <a:solidFill>
                <a:srgbClr val="E0115F"/>
              </a:solidFill>
            </a:endParaRP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15 à 25h de cours par semaine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Autonomie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Goût prononcé pour la culture générale et la théorie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Bonne maîtrise de l’écrit et de l’argumentation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Travail personnel important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260648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L’université</a:t>
            </a:r>
          </a:p>
        </p:txBody>
      </p:sp>
      <p:sp>
        <p:nvSpPr>
          <p:cNvPr id="3" name="ZoneTexte 2"/>
          <p:cNvSpPr txBox="1"/>
          <p:nvPr/>
        </p:nvSpPr>
        <p:spPr>
          <a:xfrm flipH="1">
            <a:off x="1" y="5919663"/>
            <a:ext cx="912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5438" indent="-325438" algn="ctr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i="1" dirty="0" smtClean="0">
                <a:solidFill>
                  <a:srgbClr val="E0115F"/>
                </a:solidFill>
              </a:rPr>
              <a:t>Le choix s’affine tout au long de la licence.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9414" y1="3876" x2="59414" y2="3876"/>
                        <a14:foregroundMark x1="56904" y1="3101" x2="56904" y2="3101"/>
                        <a14:foregroundMark x1="60251" y1="3488" x2="60251" y2="3488"/>
                        <a14:backgroundMark x1="61925" y1="775" x2="61925" y2="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51470"/>
            <a:ext cx="2276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702520" cy="1702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75798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ln w="6600">
                  <a:noFill/>
                  <a:prstDash val="solid"/>
                </a:ln>
                <a:gradFill flip="none" rotWithShape="1">
                  <a:gsLst>
                    <a:gs pos="0">
                      <a:srgbClr val="AC1E44"/>
                    </a:gs>
                    <a:gs pos="100000">
                      <a:srgbClr val="FEA347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rgbClr val="AC1E44"/>
                  </a:outerShdw>
                </a:effectLst>
                <a:latin typeface="+mn-lt"/>
              </a:rPr>
              <a:t>CMI : Cursus Master en Ingénierie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5616624"/>
          </a:xfrm>
        </p:spPr>
        <p:txBody>
          <a:bodyPr>
            <a:noAutofit/>
          </a:bodyPr>
          <a:lstStyle/>
          <a:p>
            <a:r>
              <a:rPr lang="fr-FR" sz="2200" dirty="0" smtClean="0"/>
              <a:t>Une </a:t>
            </a:r>
            <a:r>
              <a:rPr lang="fr-FR" sz="2200" dirty="0"/>
              <a:t>formation licence, master, cohérente sur 5 années débouchant sur des </a:t>
            </a:r>
            <a:r>
              <a:rPr lang="fr-FR" sz="2200" b="1" dirty="0"/>
              <a:t>fonctions d’ingénieur ;</a:t>
            </a:r>
            <a:endParaRPr lang="fr-FR" sz="2200" dirty="0"/>
          </a:p>
          <a:p>
            <a:r>
              <a:rPr lang="fr-FR" sz="2200" dirty="0"/>
              <a:t>Une formation universitaire progressive et exigeante bénéficiant d’un label national </a:t>
            </a:r>
            <a:endParaRPr lang="fr-FR" sz="2200" dirty="0" smtClean="0"/>
          </a:p>
          <a:p>
            <a:r>
              <a:rPr lang="fr-FR" sz="2200" dirty="0"/>
              <a:t>Une formation </a:t>
            </a:r>
            <a:r>
              <a:rPr lang="fr-FR" sz="2200" dirty="0" err="1" smtClean="0"/>
              <a:t>professionnalisante</a:t>
            </a:r>
            <a:r>
              <a:rPr lang="fr-FR" sz="2200" dirty="0" smtClean="0"/>
              <a:t> </a:t>
            </a:r>
            <a:r>
              <a:rPr lang="fr-FR" sz="2200" dirty="0"/>
              <a:t>adossée à un grand centre de recherche</a:t>
            </a:r>
          </a:p>
          <a:p>
            <a:r>
              <a:rPr lang="fr-FR" sz="2200" dirty="0" smtClean="0"/>
              <a:t>Une </a:t>
            </a:r>
            <a:r>
              <a:rPr lang="fr-FR" sz="2200" dirty="0"/>
              <a:t>formation sur le modèle international du « master of engineering » ;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i="1" u="sng" dirty="0" smtClean="0"/>
              <a:t>Exemple de CMI à l’université de Cergy:</a:t>
            </a:r>
            <a:endParaRPr lang="fr-FR" sz="2200" i="1" u="sng" dirty="0"/>
          </a:p>
          <a:p>
            <a:r>
              <a:rPr lang="fr-FR" sz="2200" dirty="0"/>
              <a:t>I</a:t>
            </a:r>
            <a:r>
              <a:rPr lang="fr-FR" sz="2200" dirty="0" smtClean="0"/>
              <a:t>ngénierie internationale du </a:t>
            </a:r>
            <a:r>
              <a:rPr lang="fr-FR" sz="2200" dirty="0"/>
              <a:t>Tourisme Culturel et des Territoires </a:t>
            </a:r>
            <a:endParaRPr lang="fr-FR" sz="2200" dirty="0" smtClean="0"/>
          </a:p>
          <a:p>
            <a:r>
              <a:rPr lang="fr-FR" sz="2200" dirty="0" smtClean="0"/>
              <a:t>Ingénierie financière </a:t>
            </a:r>
          </a:p>
          <a:p>
            <a:r>
              <a:rPr lang="fr-FR" sz="2200" dirty="0" smtClean="0"/>
              <a:t> </a:t>
            </a:r>
            <a:r>
              <a:rPr lang="fr-FR" sz="2200" dirty="0"/>
              <a:t>Ingénierie économique et statistique </a:t>
            </a:r>
            <a:endParaRPr lang="fr-FR" sz="2200" dirty="0" smtClean="0"/>
          </a:p>
          <a:p>
            <a:r>
              <a:rPr lang="fr-FR" sz="2200" dirty="0" smtClean="0"/>
              <a:t>Informatique: systèmes intelligents communicants</a:t>
            </a:r>
            <a:endParaRPr lang="fr-FR" sz="2200" dirty="0"/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12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8256" y="1692672"/>
            <a:ext cx="910748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 smtClean="0">
                <a:solidFill>
                  <a:srgbClr val="E0115F"/>
                </a:solidFill>
              </a:rPr>
              <a:t>Objectif:</a:t>
            </a:r>
            <a:r>
              <a:rPr lang="fr-FR" sz="2400" dirty="0" smtClean="0">
                <a:solidFill>
                  <a:srgbClr val="E0115F"/>
                </a:solidFill>
              </a:rPr>
              <a:t> </a:t>
            </a:r>
          </a:p>
          <a:p>
            <a:pPr marL="54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Préparation de concours.</a:t>
            </a:r>
          </a:p>
          <a:p>
            <a:pPr marL="54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200" dirty="0" smtClean="0">
              <a:solidFill>
                <a:srgbClr val="000000"/>
              </a:solidFill>
            </a:endParaRP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>
                <a:solidFill>
                  <a:srgbClr val="E0115F"/>
                </a:solidFill>
              </a:rPr>
              <a:t>Descriptif: </a:t>
            </a: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Une filière qui demande un bon niveau général, une grande capacité </a:t>
            </a:r>
            <a:endParaRPr lang="fr-FR" sz="2200" dirty="0" smtClean="0">
              <a:solidFill>
                <a:srgbClr val="000000"/>
              </a:solidFill>
            </a:endParaRP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de travail, un bon équilibre psychologique.</a:t>
            </a: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200" dirty="0" smtClean="0">
              <a:solidFill>
                <a:srgbClr val="000000"/>
              </a:solidFill>
            </a:endParaRP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>
                <a:solidFill>
                  <a:srgbClr val="E0115F"/>
                </a:solidFill>
              </a:rPr>
              <a:t>Admission: </a:t>
            </a: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Sur dossier scolaire → bulletins de 1</a:t>
            </a:r>
            <a:r>
              <a:rPr lang="fr-FR" sz="2200" baseline="30000" dirty="0">
                <a:solidFill>
                  <a:srgbClr val="000000"/>
                </a:solidFill>
              </a:rPr>
              <a:t>ère</a:t>
            </a:r>
            <a:r>
              <a:rPr lang="fr-FR" sz="2200" dirty="0">
                <a:solidFill>
                  <a:srgbClr val="000000"/>
                </a:solidFill>
              </a:rPr>
              <a:t> et 2 premiers bulletins de </a:t>
            </a:r>
            <a:r>
              <a:rPr lang="fr-FR" sz="2200" dirty="0" smtClean="0">
                <a:solidFill>
                  <a:srgbClr val="000000"/>
                </a:solidFill>
              </a:rPr>
              <a:t>T</a:t>
            </a:r>
            <a:r>
              <a:rPr lang="fr-FR" sz="2200" baseline="30000" dirty="0" smtClean="0">
                <a:solidFill>
                  <a:srgbClr val="000000"/>
                </a:solidFill>
              </a:rPr>
              <a:t>ale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solidFill>
                  <a:srgbClr val="000000"/>
                </a:solidFill>
              </a:rPr>
              <a:t>et </a:t>
            </a:r>
            <a:r>
              <a:rPr lang="fr-FR" sz="2200" dirty="0">
                <a:solidFill>
                  <a:srgbClr val="000000"/>
                </a:solidFill>
              </a:rPr>
              <a:t>appréciations des professeurs des disciplines concernées</a:t>
            </a:r>
            <a:r>
              <a:rPr lang="fr-FR" sz="2200" dirty="0" smtClean="0">
                <a:solidFill>
                  <a:srgbClr val="000000"/>
                </a:solidFill>
              </a:rPr>
              <a:t>.</a:t>
            </a:r>
          </a:p>
          <a:p>
            <a:pPr marL="540000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200" dirty="0" smtClean="0">
              <a:solidFill>
                <a:srgbClr val="000000"/>
              </a:solidFill>
            </a:endParaRP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400" b="1" dirty="0">
                <a:solidFill>
                  <a:srgbClr val="E0115F"/>
                </a:solidFill>
              </a:rPr>
              <a:t>Lieux: </a:t>
            </a:r>
          </a:p>
          <a:p>
            <a:pPr marL="540000" indent="-325438"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Lycées publics et privés sous contrat</a:t>
            </a:r>
            <a:r>
              <a:rPr lang="fr-FR" sz="2200" dirty="0" smtClean="0">
                <a:solidFill>
                  <a:srgbClr val="000000"/>
                </a:solidFill>
              </a:rPr>
              <a:t>.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128686"/>
            <a:ext cx="9107488" cy="1284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Les Classes Préparatoires </a:t>
            </a:r>
          </a:p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aux Grandes Ecoles</a:t>
            </a:r>
            <a:endParaRPr lang="fr-FR" sz="4000" b="1" dirty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" b="100000" l="0" r="100000">
                        <a14:foregroundMark x1="57522" y1="18452" x2="57522" y2="18452"/>
                        <a14:foregroundMark x1="64602" y1="14881" x2="64602" y2="14881"/>
                        <a14:foregroundMark x1="57522" y1="8333" x2="57522" y2="8333"/>
                        <a14:foregroundMark x1="56637" y1="14286" x2="56637" y2="14286"/>
                        <a14:foregroundMark x1="69027" y1="11905" x2="69027" y2="11905"/>
                        <a14:foregroundMark x1="69027" y1="8333" x2="69027" y2="8333"/>
                        <a14:foregroundMark x1="72566" y1="8929" x2="72566" y2="8929"/>
                        <a14:foregroundMark x1="55752" y1="6548" x2="55752" y2="6548"/>
                        <a14:foregroundMark x1="51327" y1="7143" x2="51327" y2="7143"/>
                        <a14:foregroundMark x1="48673" y1="23214" x2="48673" y2="23214"/>
                        <a14:foregroundMark x1="23009" y1="41071" x2="23009" y2="41071"/>
                        <a14:foregroundMark x1="17699" y1="41667" x2="17699" y2="41667"/>
                        <a14:foregroundMark x1="64602" y1="83333" x2="64602" y2="83333"/>
                        <a14:foregroundMark x1="38938" y1="88690" x2="38938" y2="88690"/>
                        <a14:foregroundMark x1="27434" y1="91071" x2="27434" y2="91071"/>
                        <a14:foregroundMark x1="23009" y1="94048" x2="23009" y2="94048"/>
                        <a14:foregroundMark x1="22124" y1="92262" x2="22124" y2="92262"/>
                        <a14:foregroundMark x1="73451" y1="8929" x2="73451" y2="8929"/>
                        <a14:foregroundMark x1="53097" y1="5952" x2="53097" y2="5952"/>
                        <a14:foregroundMark x1="61062" y1="6548" x2="61062" y2="6548"/>
                        <a14:foregroundMark x1="63717" y1="6548" x2="63717" y2="6548"/>
                        <a14:foregroundMark x1="67257" y1="6548" x2="67257" y2="6548"/>
                        <a14:foregroundMark x1="71681" y1="7738" x2="71681" y2="7738"/>
                        <a14:foregroundMark x1="57522" y1="5357" x2="57522" y2="5357"/>
                        <a14:foregroundMark x1="63717" y1="5357" x2="63717" y2="5357"/>
                        <a14:foregroundMark x1="69027" y1="5357" x2="69027" y2="5357"/>
                        <a14:backgroundMark x1="68142" y1="595" x2="68142" y2="595"/>
                        <a14:backgroundMark x1="61947" y1="1786" x2="61947" y2="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70731"/>
            <a:ext cx="1548602" cy="23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2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5496" y="1387735"/>
            <a:ext cx="9074349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5438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Les </a:t>
            </a:r>
            <a:r>
              <a:rPr lang="fr-FR" sz="2400" b="1" dirty="0" smtClean="0">
                <a:solidFill>
                  <a:srgbClr val="E0115F"/>
                </a:solidFill>
              </a:rPr>
              <a:t>prépas économiques et commerciales </a:t>
            </a: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 smtClean="0">
                <a:solidFill>
                  <a:srgbClr val="000000"/>
                </a:solidFill>
              </a:rPr>
              <a:t>Intérêt pour l’économie et l’entreprise</a:t>
            </a: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 smtClean="0">
                <a:solidFill>
                  <a:srgbClr val="000000"/>
                </a:solidFill>
              </a:rPr>
              <a:t>A l’aise en mathématiques, en français et en anglais.</a:t>
            </a:r>
            <a:endParaRPr lang="fr-FR" sz="1000" dirty="0" smtClean="0">
              <a:solidFill>
                <a:srgbClr val="000000"/>
              </a:solidFill>
            </a:endParaRP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800" dirty="0" smtClean="0">
              <a:solidFill>
                <a:srgbClr val="000000"/>
              </a:solidFill>
            </a:endParaRP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>
                <a:solidFill>
                  <a:srgbClr val="000000"/>
                </a:solidFill>
              </a:rPr>
              <a:t>Les </a:t>
            </a:r>
            <a:r>
              <a:rPr lang="fr-FR" sz="2400" b="1" dirty="0" smtClean="0">
                <a:solidFill>
                  <a:srgbClr val="E0115F"/>
                </a:solidFill>
              </a:rPr>
              <a:t>prépas scientifiques</a:t>
            </a:r>
            <a:endParaRPr lang="fr-FR" sz="2200" dirty="0" smtClean="0">
              <a:solidFill>
                <a:srgbClr val="000000"/>
              </a:solidFill>
            </a:endParaRP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>
                <a:solidFill>
                  <a:srgbClr val="000000"/>
                </a:solidFill>
              </a:rPr>
              <a:t>Passionnés de </a:t>
            </a:r>
            <a:r>
              <a:rPr lang="fr-FR" sz="2200" dirty="0" smtClean="0">
                <a:solidFill>
                  <a:srgbClr val="000000"/>
                </a:solidFill>
              </a:rPr>
              <a:t>mathématiques, physique et chimie</a:t>
            </a:r>
            <a:endParaRPr lang="fr-FR" sz="2200" dirty="0">
              <a:solidFill>
                <a:srgbClr val="000000"/>
              </a:solidFill>
            </a:endParaRPr>
          </a:p>
          <a:p>
            <a:pPr marL="574562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 smtClean="0">
                <a:solidFill>
                  <a:srgbClr val="000000"/>
                </a:solidFill>
              </a:rPr>
              <a:t>Intérêt </a:t>
            </a:r>
            <a:r>
              <a:rPr lang="fr-FR" sz="2200" dirty="0">
                <a:solidFill>
                  <a:srgbClr val="000000"/>
                </a:solidFill>
              </a:rPr>
              <a:t>pour </a:t>
            </a:r>
            <a:r>
              <a:rPr lang="fr-FR" sz="2200" dirty="0" smtClean="0">
                <a:solidFill>
                  <a:srgbClr val="000000"/>
                </a:solidFill>
              </a:rPr>
              <a:t>les sciences de l’ingénieur.</a:t>
            </a:r>
          </a:p>
          <a:p>
            <a:pPr marL="574562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200" dirty="0" smtClean="0">
              <a:solidFill>
                <a:srgbClr val="000000"/>
              </a:solidFill>
            </a:endParaRPr>
          </a:p>
          <a:p>
            <a:pPr marL="574562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sz="2200" dirty="0">
              <a:solidFill>
                <a:srgbClr val="000000"/>
              </a:solidFill>
            </a:endParaRP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>
                <a:solidFill>
                  <a:srgbClr val="000000"/>
                </a:solidFill>
              </a:rPr>
              <a:t>Les </a:t>
            </a:r>
            <a:r>
              <a:rPr lang="fr-FR" sz="2400" b="1" dirty="0">
                <a:solidFill>
                  <a:srgbClr val="E0115F"/>
                </a:solidFill>
              </a:rPr>
              <a:t>prépas littéraires</a:t>
            </a:r>
            <a:r>
              <a:rPr lang="fr-FR" sz="2400" dirty="0">
                <a:solidFill>
                  <a:srgbClr val="E0115F"/>
                </a:solidFill>
              </a:rPr>
              <a:t> </a:t>
            </a: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>
                <a:solidFill>
                  <a:srgbClr val="000000"/>
                </a:solidFill>
              </a:rPr>
              <a:t>Passionnés de littérature et de langues</a:t>
            </a: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>
                <a:solidFill>
                  <a:srgbClr val="000000"/>
                </a:solidFill>
              </a:rPr>
              <a:t>Intérêt pour la philosophie, l’histoire ou l’art</a:t>
            </a:r>
            <a:r>
              <a:rPr lang="fr-FR" sz="2200" dirty="0" smtClean="0">
                <a:solidFill>
                  <a:srgbClr val="000000"/>
                </a:solidFill>
              </a:rPr>
              <a:t>.</a:t>
            </a:r>
            <a:endParaRPr lang="fr-FR" sz="2200" dirty="0">
              <a:solidFill>
                <a:srgbClr val="00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116632"/>
            <a:ext cx="9107488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Les </a:t>
            </a:r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Classes Préparatoires </a:t>
            </a:r>
            <a:endParaRPr lang="fr-FR" sz="4000" b="1" dirty="0" smtClean="0">
              <a:ln w="6600">
                <a:solidFill>
                  <a:srgbClr val="E0115F"/>
                </a:solidFill>
                <a:prstDash val="solid"/>
              </a:ln>
              <a:gradFill flip="none" rotWithShape="1">
                <a:gsLst>
                  <a:gs pos="0">
                    <a:srgbClr val="E0115F"/>
                  </a:gs>
                  <a:gs pos="60000">
                    <a:srgbClr val="FEF86C"/>
                  </a:gs>
                </a:gsLst>
                <a:lin ang="16200000" scaled="1"/>
                <a:tileRect/>
              </a:gradFill>
              <a:latin typeface="+mn-lt"/>
            </a:endParaRPr>
          </a:p>
          <a:p>
            <a:pPr algn="ctr"/>
            <a:r>
              <a:rPr lang="fr-FR" sz="4000" b="1" dirty="0" smtClean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aux </a:t>
            </a:r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Grandes Ecoles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59"/>
            <a:ext cx="1333017" cy="13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43" b="835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99" y="4779685"/>
            <a:ext cx="1693057" cy="13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364" y1="56364" x2="21364" y2="56364"/>
                        <a14:foregroundMark x1="27273" y1="68182" x2="27273" y2="68182"/>
                        <a14:foregroundMark x1="28182" y1="58182" x2="28182" y2="58182"/>
                        <a14:foregroundMark x1="28182" y1="50455" x2="28182" y2="50455"/>
                        <a14:foregroundMark x1="20455" y1="5909" x2="20455" y2="5909"/>
                        <a14:foregroundMark x1="56818" y1="31818" x2="56818" y2="31818"/>
                        <a14:foregroundMark x1="60455" y1="33636" x2="60455" y2="33636"/>
                        <a14:foregroundMark x1="85455" y1="75455" x2="85455" y2="75455"/>
                        <a14:foregroundMark x1="83182" y1="70455" x2="83182" y2="70455"/>
                        <a14:foregroundMark x1="73636" y1="68182" x2="73636" y2="68182"/>
                        <a14:foregroundMark x1="73636" y1="68182" x2="73636" y2="68182"/>
                        <a14:foregroundMark x1="73636" y1="68182" x2="73636" y2="68182"/>
                        <a14:foregroundMark x1="81364" y1="83636" x2="81364" y2="83636"/>
                        <a14:foregroundMark x1="81364" y1="88636" x2="81364" y2="88636"/>
                        <a14:foregroundMark x1="90000" y1="89545" x2="90000" y2="89545"/>
                        <a14:foregroundMark x1="92273" y1="85455" x2="92273" y2="85455"/>
                        <a14:foregroundMark x1="92273" y1="75455" x2="92273" y2="75455"/>
                        <a14:foregroundMark x1="94545" y1="71818" x2="94545" y2="71818"/>
                        <a14:foregroundMark x1="40909" y1="57727" x2="40909" y2="57727"/>
                        <a14:foregroundMark x1="62727" y1="56818" x2="62727" y2="56818"/>
                        <a14:foregroundMark x1="60000" y1="48636" x2="60000" y2="48636"/>
                        <a14:foregroundMark x1="42727" y1="35455" x2="42727" y2="35455"/>
                        <a14:foregroundMark x1="50000" y1="35455" x2="50000" y2="35455"/>
                        <a14:foregroundMark x1="41364" y1="28636" x2="41364" y2="28636"/>
                        <a14:foregroundMark x1="47273" y1="27273" x2="47273" y2="27273"/>
                        <a14:foregroundMark x1="57727" y1="27273" x2="57727" y2="27273"/>
                        <a14:foregroundMark x1="75000" y1="27273" x2="75000" y2="27273"/>
                        <a14:foregroundMark x1="50000" y1="30909" x2="50000" y2="30909"/>
                        <a14:foregroundMark x1="22273" y1="94091" x2="22273" y2="94091"/>
                        <a14:foregroundMark x1="12727" y1="76818" x2="12727" y2="76818"/>
                        <a14:foregroundMark x1="24091" y1="68182" x2="24091" y2="68182"/>
                        <a14:foregroundMark x1="20000" y1="64091" x2="20000" y2="64091"/>
                        <a14:foregroundMark x1="15909" y1="62727" x2="15909" y2="62727"/>
                        <a14:foregroundMark x1="13636" y1="53182" x2="13636" y2="53182"/>
                        <a14:foregroundMark x1="15455" y1="1364" x2="15455" y2="1364"/>
                        <a14:foregroundMark x1="19545" y1="82727" x2="19545" y2="82727"/>
                        <a14:foregroundMark x1="20000" y1="76818" x2="20000" y2="76818"/>
                        <a14:foregroundMark x1="17273" y1="73182" x2="17273" y2="73182"/>
                        <a14:foregroundMark x1="21364" y1="79091" x2="21364" y2="79091"/>
                        <a14:foregroundMark x1="33636" y1="51364" x2="33636" y2="5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97" y="3212976"/>
            <a:ext cx="996782" cy="99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0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07505" y="955169"/>
            <a:ext cx="8928992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5438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Les</a:t>
            </a:r>
            <a:r>
              <a:rPr lang="fr-FR" sz="2200" b="1" dirty="0" smtClean="0">
                <a:solidFill>
                  <a:srgbClr val="E0115F"/>
                </a:solidFill>
              </a:rPr>
              <a:t> </a:t>
            </a:r>
            <a:r>
              <a:rPr lang="fr-FR" sz="2400" b="1" dirty="0" smtClean="0">
                <a:solidFill>
                  <a:srgbClr val="E0115F"/>
                </a:solidFill>
              </a:rPr>
              <a:t>écoles de commerce, les écoles d’ingénieurs </a:t>
            </a:r>
            <a:r>
              <a:rPr lang="fr-FR" sz="2200" dirty="0" smtClean="0"/>
              <a:t>:</a:t>
            </a:r>
            <a:r>
              <a:rPr lang="fr-FR" sz="2400" b="1" dirty="0" smtClean="0">
                <a:solidFill>
                  <a:srgbClr val="E0115F"/>
                </a:solidFill>
              </a:rPr>
              <a:t> </a:t>
            </a: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 smtClean="0">
                <a:solidFill>
                  <a:srgbClr val="000000"/>
                </a:solidFill>
              </a:rPr>
              <a:t>En 5 ans après le bac</a:t>
            </a:r>
            <a:endParaRPr lang="fr-FR" sz="2200" dirty="0">
              <a:solidFill>
                <a:srgbClr val="000000"/>
              </a:solidFill>
            </a:endParaRPr>
          </a:p>
          <a:p>
            <a:pPr marL="900000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ingdings 3"/>
              </a:rPr>
              <a:t> </a:t>
            </a:r>
            <a:r>
              <a:rPr lang="fr-FR" sz="2200" dirty="0">
                <a:solidFill>
                  <a:srgbClr val="000000"/>
                </a:solidFill>
                <a:sym typeface="Wingdings 3"/>
              </a:rPr>
              <a:t>E</a:t>
            </a:r>
            <a:r>
              <a:rPr lang="fr-FR" sz="2200" dirty="0" smtClean="0">
                <a:solidFill>
                  <a:srgbClr val="000000"/>
                </a:solidFill>
                <a:sym typeface="Wingdings 3"/>
              </a:rPr>
              <a:t>n 3 ans</a:t>
            </a:r>
            <a:r>
              <a:rPr lang="fr-FR" sz="2200" dirty="0" smtClean="0">
                <a:solidFill>
                  <a:srgbClr val="000000"/>
                </a:solidFill>
              </a:rPr>
              <a:t> à l’issue principalement des prépas, mais aussi avec une L2 validée, un DUT ou un BTS.</a:t>
            </a:r>
          </a:p>
          <a:p>
            <a:pPr marL="325438" indent="-325438">
              <a:buClr>
                <a:srgbClr val="666633"/>
              </a:buClr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dirty="0" smtClean="0">
              <a:solidFill>
                <a:srgbClr val="000000"/>
              </a:solidFill>
            </a:endParaRP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Les</a:t>
            </a:r>
            <a:r>
              <a:rPr lang="fr-FR" sz="2400" b="1" dirty="0" smtClean="0">
                <a:solidFill>
                  <a:srgbClr val="E0115F"/>
                </a:solidFill>
              </a:rPr>
              <a:t> IEP </a:t>
            </a:r>
            <a:r>
              <a:rPr lang="fr-FR" sz="2200" dirty="0" smtClean="0"/>
              <a:t>:</a:t>
            </a:r>
            <a:r>
              <a:rPr lang="fr-FR" sz="2400" dirty="0" smtClean="0"/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recrutent sur des épreuves post-bac, pour 5 ans d’études dans des domaines variés (économie, gestion, international, communication…)</a:t>
            </a: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dirty="0" smtClean="0">
              <a:solidFill>
                <a:srgbClr val="000000"/>
              </a:solidFill>
            </a:endParaRP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Les</a:t>
            </a:r>
            <a:r>
              <a:rPr lang="fr-FR" sz="2200" b="1" dirty="0" smtClean="0">
                <a:solidFill>
                  <a:srgbClr val="E0115F"/>
                </a:solidFill>
              </a:rPr>
              <a:t> </a:t>
            </a:r>
            <a:r>
              <a:rPr lang="fr-FR" sz="2400" b="1" dirty="0" smtClean="0">
                <a:solidFill>
                  <a:srgbClr val="E0115F"/>
                </a:solidFill>
              </a:rPr>
              <a:t>écoles du secteur social </a:t>
            </a:r>
            <a:r>
              <a:rPr lang="fr-FR" sz="2200" dirty="0" smtClean="0"/>
              <a:t>:</a:t>
            </a:r>
            <a:r>
              <a:rPr lang="fr-FR" sz="2400" dirty="0" smtClean="0"/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préparation du diplôme d’Etat en 3 ans (D.E.) pour devenir assistant de service social, éducateur.</a:t>
            </a: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fr-FR" dirty="0" smtClean="0">
              <a:solidFill>
                <a:srgbClr val="000000"/>
              </a:solidFill>
            </a:endParaRPr>
          </a:p>
          <a:p>
            <a:pPr marL="325438" indent="-325438">
              <a:buClr>
                <a:srgbClr val="666633"/>
              </a:buClr>
              <a:buSzPct val="4500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 </a:t>
            </a:r>
            <a:r>
              <a:rPr lang="fr-FR" sz="2200" dirty="0" smtClean="0"/>
              <a:t>Les</a:t>
            </a:r>
            <a:r>
              <a:rPr lang="fr-FR" sz="2200" b="1" dirty="0" smtClean="0">
                <a:solidFill>
                  <a:srgbClr val="E0115F"/>
                </a:solidFill>
              </a:rPr>
              <a:t> </a:t>
            </a:r>
            <a:r>
              <a:rPr lang="fr-FR" sz="2400" b="1" dirty="0" smtClean="0">
                <a:solidFill>
                  <a:srgbClr val="E0115F"/>
                </a:solidFill>
              </a:rPr>
              <a:t>écoles du secteur paramédical </a:t>
            </a:r>
            <a:r>
              <a:rPr lang="fr-FR" sz="2200" dirty="0" smtClean="0"/>
              <a:t>:</a:t>
            </a:r>
            <a:r>
              <a:rPr lang="fr-FR" sz="2400" dirty="0" smtClean="0"/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préparation du D.E. en 3 ou 5 ans pour </a:t>
            </a:r>
            <a:r>
              <a:rPr lang="fr-FR" sz="2200" dirty="0">
                <a:solidFill>
                  <a:srgbClr val="000000"/>
                </a:solidFill>
              </a:rPr>
              <a:t>devenir infirmier, orthophoniste…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sz="2200" dirty="0" smtClean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200" dirty="0" smtClean="0">
                <a:sym typeface="Webdings" pitchFamily="18" charset="2"/>
              </a:rPr>
              <a:t> </a:t>
            </a:r>
            <a:r>
              <a:rPr lang="fr-FR" sz="2200" dirty="0" smtClean="0"/>
              <a:t>Les </a:t>
            </a:r>
            <a:r>
              <a:rPr lang="fr-FR" sz="2400" b="1" dirty="0" smtClean="0">
                <a:solidFill>
                  <a:srgbClr val="E0115F"/>
                </a:solidFill>
              </a:rPr>
              <a:t>écoles d’architecture </a:t>
            </a:r>
            <a:r>
              <a:rPr lang="fr-FR" sz="2400" dirty="0" smtClean="0"/>
              <a:t>:</a:t>
            </a:r>
            <a:r>
              <a:rPr lang="fr-FR" sz="2400" b="1" dirty="0" smtClean="0">
                <a:solidFill>
                  <a:srgbClr val="E0115F"/>
                </a:solidFill>
              </a:rPr>
              <a:t> </a:t>
            </a:r>
            <a:r>
              <a:rPr lang="fr-FR" sz="2200" dirty="0" smtClean="0"/>
              <a:t>en 5 ans, </a:t>
            </a:r>
            <a:r>
              <a:rPr lang="fr-FR" sz="2200" dirty="0" smtClean="0">
                <a:solidFill>
                  <a:srgbClr val="000000"/>
                </a:solidFill>
              </a:rPr>
              <a:t>solide niveau en mathématiques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sz="22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</a:t>
            </a:r>
            <a:r>
              <a:rPr lang="fr-FR" sz="2400" dirty="0">
                <a:gradFill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</a:gradFill>
                <a:sym typeface="Webdings" pitchFamily="18" charset="2"/>
              </a:rPr>
              <a:t> </a:t>
            </a:r>
            <a:r>
              <a:rPr lang="fr-FR" sz="2200" dirty="0" smtClean="0"/>
              <a:t>Les </a:t>
            </a:r>
            <a:r>
              <a:rPr lang="fr-FR" sz="2400" b="1" dirty="0" smtClean="0">
                <a:solidFill>
                  <a:srgbClr val="E0115F"/>
                </a:solidFill>
              </a:rPr>
              <a:t>écoles d’art </a:t>
            </a:r>
            <a:r>
              <a:rPr lang="fr-FR" sz="2200" dirty="0" smtClean="0"/>
              <a:t>:</a:t>
            </a:r>
            <a:r>
              <a:rPr lang="fr-FR" sz="2400" b="1" dirty="0" smtClean="0">
                <a:solidFill>
                  <a:srgbClr val="E0115F"/>
                </a:solidFill>
              </a:rPr>
              <a:t> </a:t>
            </a:r>
            <a:r>
              <a:rPr lang="fr-FR" sz="2200" dirty="0" smtClean="0">
                <a:solidFill>
                  <a:srgbClr val="000000"/>
                </a:solidFill>
              </a:rPr>
              <a:t>préparation recommandée, 3 à 5 ans d’études</a:t>
            </a:r>
            <a:endParaRPr lang="fr-FR" sz="2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256" y="128686"/>
            <a:ext cx="9107488" cy="708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ln w="6600">
                  <a:solidFill>
                    <a:srgbClr val="E0115F"/>
                  </a:solidFill>
                  <a:prstDash val="solid"/>
                </a:ln>
                <a:gradFill flip="none" rotWithShape="1">
                  <a:gsLst>
                    <a:gs pos="0">
                      <a:srgbClr val="E0115F"/>
                    </a:gs>
                    <a:gs pos="60000">
                      <a:srgbClr val="FEF86C"/>
                    </a:gs>
                  </a:gsLst>
                  <a:lin ang="16200000" scaled="1"/>
                  <a:tileRect/>
                </a:gradFill>
                <a:latin typeface="+mn-lt"/>
              </a:rPr>
              <a:t>Les écoles spécialisées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00200" cy="128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3097</Words>
  <Application>Microsoft Office PowerPoint</Application>
  <PresentationFormat>Affichage à l'écran (4:3)</PresentationFormat>
  <Paragraphs>557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Arial-ItalicMT</vt:lpstr>
      <vt:lpstr>Calibri</vt:lpstr>
      <vt:lpstr>Lucida Handwriting</vt:lpstr>
      <vt:lpstr>Webdings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CMI : Cursus Master en Ingénierie </vt:lpstr>
      <vt:lpstr>Présentation PowerPoint</vt:lpstr>
      <vt:lpstr>Présentation PowerPoint</vt:lpstr>
      <vt:lpstr>Présentation PowerPoint</vt:lpstr>
      <vt:lpstr>Nouveauté !!!!</vt:lpstr>
      <vt:lpstr>Les BTS et les DUT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L’exemple de Charlotte, élève de Terminale</vt:lpstr>
      <vt:lpstr>L’exemple de Charlotte, élève de Terminale</vt:lpstr>
      <vt:lpstr>Présentation PowerPoint</vt:lpstr>
      <vt:lpstr>Présentation PowerPoint</vt:lpstr>
      <vt:lpstr>Présentation PowerPoint</vt:lpstr>
      <vt:lpstr>Présentation PowerPoint</vt:lpstr>
      <vt:lpstr>Propositions d’admission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cio</dc:creator>
  <cp:lastModifiedBy>Administrateur</cp:lastModifiedBy>
  <cp:revision>529</cp:revision>
  <dcterms:created xsi:type="dcterms:W3CDTF">2012-10-03T10:09:15Z</dcterms:created>
  <dcterms:modified xsi:type="dcterms:W3CDTF">2018-01-19T08:16:22Z</dcterms:modified>
</cp:coreProperties>
</file>